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9"/>
  </p:notesMasterIdLst>
  <p:sldIdLst>
    <p:sldId id="5284" r:id="rId5"/>
    <p:sldId id="5251" r:id="rId6"/>
    <p:sldId id="5322" r:id="rId7"/>
    <p:sldId id="5323" r:id="rId8"/>
    <p:sldId id="5267" r:id="rId9"/>
    <p:sldId id="5291" r:id="rId10"/>
    <p:sldId id="5292" r:id="rId11"/>
    <p:sldId id="5324" r:id="rId12"/>
    <p:sldId id="5293" r:id="rId13"/>
    <p:sldId id="5325" r:id="rId14"/>
    <p:sldId id="5326" r:id="rId15"/>
    <p:sldId id="5327" r:id="rId16"/>
    <p:sldId id="5328" r:id="rId17"/>
    <p:sldId id="5329" r:id="rId18"/>
    <p:sldId id="5282" r:id="rId19"/>
    <p:sldId id="5304" r:id="rId20"/>
    <p:sldId id="5305" r:id="rId21"/>
    <p:sldId id="5306" r:id="rId22"/>
    <p:sldId id="5307" r:id="rId23"/>
    <p:sldId id="5308" r:id="rId24"/>
    <p:sldId id="5309" r:id="rId25"/>
    <p:sldId id="5310" r:id="rId26"/>
    <p:sldId id="5311" r:id="rId27"/>
    <p:sldId id="5312" r:id="rId28"/>
    <p:sldId id="5313" r:id="rId29"/>
    <p:sldId id="5314" r:id="rId30"/>
    <p:sldId id="5290" r:id="rId31"/>
    <p:sldId id="5315" r:id="rId32"/>
    <p:sldId id="5316" r:id="rId33"/>
    <p:sldId id="5317" r:id="rId34"/>
    <p:sldId id="5318" r:id="rId35"/>
    <p:sldId id="5319" r:id="rId36"/>
    <p:sldId id="5320" r:id="rId37"/>
    <p:sldId id="5321" r:id="rId38"/>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extLst>
      <p:ext uri="{19B8F6BF-5375-455C-9EA6-DF929625EA0E}">
        <p15:presenceInfo xmlns:p15="http://schemas.microsoft.com/office/powerpoint/2012/main" userId="User" providerId="None"/>
      </p:ext>
    </p:extLst>
  </p:cmAuthor>
  <p:cmAuthor id="2" name="Rajesh Kumar R (CQ – Field Quality)" initials="RKR(–FQ" lastIdx="1" clrIdx="1">
    <p:extLst>
      <p:ext uri="{19B8F6BF-5375-455C-9EA6-DF929625EA0E}">
        <p15:presenceInfo xmlns:p15="http://schemas.microsoft.com/office/powerpoint/2012/main" userId="S-1-5-21-1390067357-1547161642-839522115-213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FFFF00"/>
    <a:srgbClr val="0000FF"/>
    <a:srgbClr val="FFC000"/>
    <a:srgbClr val="DE752D"/>
    <a:srgbClr val="ED7D31"/>
    <a:srgbClr val="FBE5D5"/>
    <a:srgbClr val="92D050"/>
    <a:srgbClr val="E6E0EC"/>
    <a:srgbClr val="D0D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32" autoAdjust="0"/>
    <p:restoredTop sz="94660"/>
  </p:normalViewPr>
  <p:slideViewPr>
    <p:cSldViewPr snapToGrid="0">
      <p:cViewPr varScale="1">
        <p:scale>
          <a:sx n="66" d="100"/>
          <a:sy n="66" d="100"/>
        </p:scale>
        <p:origin x="900" y="32"/>
      </p:cViewPr>
      <p:guideLst>
        <p:guide orient="horz" pos="2160"/>
        <p:guide pos="3840"/>
      </p:guideLst>
    </p:cSldViewPr>
  </p:slideViewPr>
  <p:notesTextViewPr>
    <p:cViewPr>
      <p:scale>
        <a:sx n="1" d="1"/>
        <a:sy n="1" d="1"/>
      </p:scale>
      <p:origin x="0" y="0"/>
    </p:cViewPr>
  </p:notesTextViewPr>
  <p:sorterViewPr>
    <p:cViewPr varScale="1">
      <p:scale>
        <a:sx n="1" d="1"/>
        <a:sy n="1" d="1"/>
      </p:scale>
      <p:origin x="0" y="-8304"/>
    </p:cViewPr>
  </p:sorterViewPr>
  <p:notesViewPr>
    <p:cSldViewPr snapToGrid="0">
      <p:cViewPr varScale="1">
        <p:scale>
          <a:sx n="47" d="100"/>
          <a:sy n="47" d="100"/>
        </p:scale>
        <p:origin x="2916"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Clutch burnt</a:t>
            </a:r>
          </a:p>
        </c:rich>
      </c:tx>
      <c:layout>
        <c:manualLayout>
          <c:xMode val="edge"/>
          <c:yMode val="edge"/>
          <c:x val="0.4157792207792208"/>
          <c:y val="0"/>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046153321743871"/>
          <c:y val="0.12711136256781252"/>
          <c:w val="0.87003623954852316"/>
          <c:h val="0.57816269995918224"/>
        </c:manualLayout>
      </c:layout>
      <c:barChart>
        <c:barDir val="col"/>
        <c:grouping val="stacked"/>
        <c:varyColors val="0"/>
        <c:ser>
          <c:idx val="1"/>
          <c:order val="0"/>
          <c:tx>
            <c:strRef>
              <c:f>'CL rep &amp; act attn'!$C$6</c:f>
              <c:strCache>
                <c:ptCount val="1"/>
                <c:pt idx="0">
                  <c:v>395 Luk</c:v>
                </c:pt>
              </c:strCache>
            </c:strRef>
          </c:tx>
          <c:spPr>
            <a:solidFill>
              <a:schemeClr val="accent1"/>
            </a:solidFill>
            <a:ln>
              <a:noFill/>
            </a:ln>
            <a:effectLst/>
          </c:spPr>
          <c:invertIfNegative val="0"/>
          <c:dLbls>
            <c:dLbl>
              <c:idx val="0"/>
              <c:layout>
                <c:manualLayout>
                  <c:x val="-1.3448607108549471E-2"/>
                  <c:y val="-0.2924727183766271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284-43B2-9FAD-CB48E02CD344}"/>
                </c:ext>
              </c:extLst>
            </c:dLbl>
            <c:dLbl>
              <c:idx val="1"/>
              <c:layout>
                <c:manualLayout>
                  <c:x val="-1.0822573691256892E-2"/>
                  <c:y val="-0.158250918635170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284-43B2-9FAD-CB48E02CD34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 rep &amp; act attn'!$B$7:$B$8</c:f>
              <c:strCache>
                <c:ptCount val="2"/>
                <c:pt idx="0">
                  <c:v>CB/CMC/Pipe replaced/ related labour during or before clutch attention</c:v>
                </c:pt>
                <c:pt idx="1">
                  <c:v>Clutch failure without clutch actuation related issues</c:v>
                </c:pt>
              </c:strCache>
            </c:strRef>
          </c:cat>
          <c:val>
            <c:numRef>
              <c:f>'CL rep &amp; act attn'!$C$7:$C$8</c:f>
              <c:numCache>
                <c:formatCode>General</c:formatCode>
                <c:ptCount val="2"/>
                <c:pt idx="0">
                  <c:v>5759</c:v>
                </c:pt>
                <c:pt idx="1">
                  <c:v>2090</c:v>
                </c:pt>
              </c:numCache>
            </c:numRef>
          </c:val>
          <c:extLst>
            <c:ext xmlns:c16="http://schemas.microsoft.com/office/drawing/2014/chart" uri="{C3380CC4-5D6E-409C-BE32-E72D297353CC}">
              <c16:uniqueId val="{00000002-F284-43B2-9FAD-CB48E02CD344}"/>
            </c:ext>
          </c:extLst>
        </c:ser>
        <c:dLbls>
          <c:showLegendKey val="0"/>
          <c:showVal val="0"/>
          <c:showCatName val="0"/>
          <c:showSerName val="0"/>
          <c:showPercent val="0"/>
          <c:showBubbleSize val="0"/>
        </c:dLbls>
        <c:gapWidth val="150"/>
        <c:overlap val="100"/>
        <c:axId val="1726851184"/>
        <c:axId val="1726857424"/>
      </c:barChart>
      <c:catAx>
        <c:axId val="1726851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6857424"/>
        <c:crosses val="autoZero"/>
        <c:auto val="1"/>
        <c:lblAlgn val="ctr"/>
        <c:lblOffset val="100"/>
        <c:noMultiLvlLbl val="0"/>
      </c:catAx>
      <c:valAx>
        <c:axId val="17268574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No. of claims --&gt;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6851184"/>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bg1">
          <a:lumMod val="65000"/>
        </a:schemeClr>
      </a:solidFill>
      <a:round/>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Clutch burnt cases till Feb'23 (Warranty cost incurred)</a:t>
            </a:r>
          </a:p>
        </c:rich>
      </c:tx>
      <c:layout>
        <c:manualLayout>
          <c:xMode val="edge"/>
          <c:yMode val="edge"/>
          <c:x val="0.33876419726306145"/>
          <c:y val="0"/>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1188860826358968E-2"/>
          <c:y val="8.5995147000041683E-2"/>
          <c:w val="0.90923653411248118"/>
          <c:h val="0.45468827015932262"/>
        </c:manualLayout>
      </c:layout>
      <c:barChart>
        <c:barDir val="col"/>
        <c:grouping val="stacked"/>
        <c:varyColors val="0"/>
        <c:ser>
          <c:idx val="1"/>
          <c:order val="0"/>
          <c:tx>
            <c:strRef>
              <c:f>WCPV!$D$1</c:f>
              <c:strCache>
                <c:ptCount val="1"/>
                <c:pt idx="0">
                  <c:v>395 Luk</c:v>
                </c:pt>
              </c:strCache>
            </c:strRef>
          </c:tx>
          <c:spPr>
            <a:solidFill>
              <a:schemeClr val="accent4"/>
            </a:solidFill>
            <a:ln>
              <a:noFill/>
            </a:ln>
            <a:effectLst/>
          </c:spPr>
          <c:invertIfNegative val="0"/>
          <c:cat>
            <c:multiLvlStrRef>
              <c:f>WCPV!$A$2:$B$74</c:f>
              <c:multiLvlStrCache>
                <c:ptCount val="73"/>
                <c:lvl>
                  <c:pt idx="0">
                    <c:v>1215 H</c:v>
                  </c:pt>
                  <c:pt idx="1">
                    <c:v>1415 H</c:v>
                  </c:pt>
                  <c:pt idx="2">
                    <c:v>1115 H</c:v>
                  </c:pt>
                  <c:pt idx="3">
                    <c:v>1115 T</c:v>
                  </c:pt>
                  <c:pt idx="4">
                    <c:v>1920 H</c:v>
                  </c:pt>
                  <c:pt idx="5">
                    <c:v>VIKING</c:v>
                  </c:pt>
                  <c:pt idx="6">
                    <c:v>LYNX SMART</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2820 H</c:v>
                  </c:pt>
                  <c:pt idx="25">
                    <c:v>4220 H LA</c:v>
                  </c:pt>
                  <c:pt idx="26">
                    <c:v>4825 H DTLA</c:v>
                  </c:pt>
                  <c:pt idx="27">
                    <c:v>3520 H TS</c:v>
                  </c:pt>
                  <c:pt idx="28">
                    <c:v>2820 H</c:v>
                  </c:pt>
                  <c:pt idx="29">
                    <c:v>1920 H</c:v>
                  </c:pt>
                  <c:pt idx="30">
                    <c:v>3520 H LA</c:v>
                  </c:pt>
                  <c:pt idx="31">
                    <c:v>4620 TT</c:v>
                  </c:pt>
                  <c:pt idx="32">
                    <c:v>4020 TT</c:v>
                  </c:pt>
                  <c:pt idx="33">
                    <c:v>1920 T</c:v>
                  </c:pt>
                  <c:pt idx="34">
                    <c:v>4120 H DTLA</c:v>
                  </c:pt>
                  <c:pt idx="35">
                    <c:v>2820 6X4 H</c:v>
                  </c:pt>
                  <c:pt idx="36">
                    <c:v>3120 H DTLA</c:v>
                  </c:pt>
                  <c:pt idx="37">
                    <c:v>4825 10X4T DTLA</c:v>
                  </c:pt>
                  <c:pt idx="38">
                    <c:v>5525 6X4 TT</c:v>
                  </c:pt>
                  <c:pt idx="39">
                    <c:v>3525 T TS</c:v>
                  </c:pt>
                  <c:pt idx="40">
                    <c:v>2825 T</c:v>
                  </c:pt>
                  <c:pt idx="41">
                    <c:v>4825 10X2 H DTLA</c:v>
                  </c:pt>
                  <c:pt idx="42">
                    <c:v>5525 4X2 TT</c:v>
                  </c:pt>
                  <c:pt idx="43">
                    <c:v>5425 TT</c:v>
                  </c:pt>
                  <c:pt idx="44">
                    <c:v>4825 10X2T DTLA</c:v>
                  </c:pt>
                  <c:pt idx="45">
                    <c:v>3532 T</c:v>
                  </c:pt>
                  <c:pt idx="46">
                    <c:v>4825 10X4 H DTLA</c:v>
                  </c:pt>
                  <c:pt idx="47">
                    <c:v>2825 6X4 H</c:v>
                  </c:pt>
                  <c:pt idx="48">
                    <c:v>2820 T</c:v>
                  </c:pt>
                  <c:pt idx="49">
                    <c:v>1920 T</c:v>
                  </c:pt>
                  <c:pt idx="50">
                    <c:v>2832 T</c:v>
                  </c:pt>
                  <c:pt idx="51">
                    <c:v>4120 H DTLA</c:v>
                  </c:pt>
                  <c:pt idx="52">
                    <c:v>4220 H LA</c:v>
                  </c:pt>
                  <c:pt idx="53">
                    <c:v>3532 T</c:v>
                  </c:pt>
                  <c:pt idx="54">
                    <c:v>1920 H</c:v>
                  </c:pt>
                  <c:pt idx="55">
                    <c:v>1916 H</c:v>
                  </c:pt>
                  <c:pt idx="56">
                    <c:v>2820 T</c:v>
                  </c:pt>
                  <c:pt idx="57">
                    <c:v>3520 T TS</c:v>
                  </c:pt>
                  <c:pt idx="58">
                    <c:v>2825 T</c:v>
                  </c:pt>
                  <c:pt idx="59">
                    <c:v>2820 RMC</c:v>
                  </c:pt>
                  <c:pt idx="60">
                    <c:v>3525 T TS</c:v>
                  </c:pt>
                  <c:pt idx="61">
                    <c:v>4620 TT</c:v>
                  </c:pt>
                  <c:pt idx="62">
                    <c:v>5525 6X4 TT</c:v>
                  </c:pt>
                  <c:pt idx="63">
                    <c:v>5525 4X2 TT</c:v>
                  </c:pt>
                  <c:pt idx="64">
                    <c:v>4220 10X4T LA</c:v>
                  </c:pt>
                  <c:pt idx="65">
                    <c:v>1920 H</c:v>
                  </c:pt>
                  <c:pt idx="66">
                    <c:v>4220 H LA</c:v>
                  </c:pt>
                  <c:pt idx="67">
                    <c:v>4020 TT</c:v>
                  </c:pt>
                  <c:pt idx="68">
                    <c:v>4220 T LA</c:v>
                  </c:pt>
                  <c:pt idx="69">
                    <c:v>3520 T LA</c:v>
                  </c:pt>
                  <c:pt idx="70">
                    <c:v>1920 T</c:v>
                  </c:pt>
                  <c:pt idx="71">
                    <c:v>3520 H LA</c:v>
                  </c:pt>
                  <c:pt idx="72">
                    <c:v>2820 H</c:v>
                  </c:pt>
                </c:lvl>
                <c:lvl>
                  <c:pt idx="0">
                    <c:v>BOSS</c:v>
                  </c:pt>
                  <c:pt idx="5">
                    <c:v>BUS</c:v>
                  </c:pt>
                  <c:pt idx="9">
                    <c:v>ECOMET</c:v>
                  </c:pt>
                  <c:pt idx="19">
                    <c:v>G45 CAB</c:v>
                  </c:pt>
                  <c:pt idx="25">
                    <c:v>MBP COWL</c:v>
                  </c:pt>
                  <c:pt idx="37">
                    <c:v>N CABIN</c:v>
                  </c:pt>
                  <c:pt idx="54">
                    <c:v>PASS COWL</c:v>
                  </c:pt>
                  <c:pt idx="56">
                    <c:v>U CABIN</c:v>
                  </c:pt>
                </c:lvl>
              </c:multiLvlStrCache>
            </c:multiLvlStrRef>
          </c:cat>
          <c:val>
            <c:numRef>
              <c:f>WCPV!$D$2:$D$74</c:f>
              <c:numCache>
                <c:formatCode>General</c:formatCode>
                <c:ptCount val="73"/>
                <c:pt idx="20">
                  <c:v>0.11531549999999999</c:v>
                </c:pt>
                <c:pt idx="26">
                  <c:v>6.5638490000000003</c:v>
                </c:pt>
                <c:pt idx="28">
                  <c:v>0.46093730000000005</c:v>
                </c:pt>
                <c:pt idx="37">
                  <c:v>337.0736590000011</c:v>
                </c:pt>
                <c:pt idx="38">
                  <c:v>238.06951910000063</c:v>
                </c:pt>
                <c:pt idx="39">
                  <c:v>202.2328412</c:v>
                </c:pt>
                <c:pt idx="40">
                  <c:v>169.16214490000033</c:v>
                </c:pt>
                <c:pt idx="41">
                  <c:v>134.02959109999989</c:v>
                </c:pt>
                <c:pt idx="42">
                  <c:v>85.152113000000014</c:v>
                </c:pt>
                <c:pt idx="43">
                  <c:v>38.066498400000064</c:v>
                </c:pt>
                <c:pt idx="44">
                  <c:v>17.854728300000009</c:v>
                </c:pt>
                <c:pt idx="46">
                  <c:v>7.9494882999999996</c:v>
                </c:pt>
                <c:pt idx="47">
                  <c:v>5.2803759000000001</c:v>
                </c:pt>
                <c:pt idx="57">
                  <c:v>3.5904897</c:v>
                </c:pt>
                <c:pt idx="58">
                  <c:v>45.507035399999999</c:v>
                </c:pt>
                <c:pt idx="60">
                  <c:v>107.970366</c:v>
                </c:pt>
                <c:pt idx="61">
                  <c:v>0.1302307</c:v>
                </c:pt>
                <c:pt idx="62">
                  <c:v>1.7491018</c:v>
                </c:pt>
                <c:pt idx="63">
                  <c:v>0.72174150000000004</c:v>
                </c:pt>
              </c:numCache>
            </c:numRef>
          </c:val>
          <c:extLst>
            <c:ext xmlns:c16="http://schemas.microsoft.com/office/drawing/2014/chart" uri="{C3380CC4-5D6E-409C-BE32-E72D297353CC}">
              <c16:uniqueId val="{00000000-8549-40BD-9ABC-3EFF6628B59E}"/>
            </c:ext>
          </c:extLst>
        </c:ser>
        <c:ser>
          <c:idx val="2"/>
          <c:order val="1"/>
          <c:tx>
            <c:strRef>
              <c:f>WCPV!$E$1</c:f>
              <c:strCache>
                <c:ptCount val="1"/>
                <c:pt idx="0">
                  <c:v>330 Luk</c:v>
                </c:pt>
              </c:strCache>
            </c:strRef>
          </c:tx>
          <c:spPr>
            <a:solidFill>
              <a:schemeClr val="accent2">
                <a:lumMod val="75000"/>
              </a:schemeClr>
            </a:solidFill>
            <a:ln>
              <a:noFill/>
            </a:ln>
            <a:effectLst/>
          </c:spPr>
          <c:invertIfNegative val="0"/>
          <c:dPt>
            <c:idx val="6"/>
            <c:invertIfNegative val="0"/>
            <c:bubble3D val="0"/>
            <c:spPr>
              <a:solidFill>
                <a:schemeClr val="accent2">
                  <a:lumMod val="75000"/>
                </a:schemeClr>
              </a:solidFill>
              <a:ln>
                <a:noFill/>
              </a:ln>
              <a:effectLst/>
            </c:spPr>
            <c:extLst>
              <c:ext xmlns:c16="http://schemas.microsoft.com/office/drawing/2014/chart" uri="{C3380CC4-5D6E-409C-BE32-E72D297353CC}">
                <c16:uniqueId val="{00000002-8549-40BD-9ABC-3EFF6628B59E}"/>
              </c:ext>
            </c:extLst>
          </c:dPt>
          <c:cat>
            <c:multiLvlStrRef>
              <c:f>WCPV!$A$2:$B$74</c:f>
              <c:multiLvlStrCache>
                <c:ptCount val="73"/>
                <c:lvl>
                  <c:pt idx="0">
                    <c:v>1215 H</c:v>
                  </c:pt>
                  <c:pt idx="1">
                    <c:v>1415 H</c:v>
                  </c:pt>
                  <c:pt idx="2">
                    <c:v>1115 H</c:v>
                  </c:pt>
                  <c:pt idx="3">
                    <c:v>1115 T</c:v>
                  </c:pt>
                  <c:pt idx="4">
                    <c:v>1920 H</c:v>
                  </c:pt>
                  <c:pt idx="5">
                    <c:v>VIKING</c:v>
                  </c:pt>
                  <c:pt idx="6">
                    <c:v>LYNX SMART</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2820 H</c:v>
                  </c:pt>
                  <c:pt idx="25">
                    <c:v>4220 H LA</c:v>
                  </c:pt>
                  <c:pt idx="26">
                    <c:v>4825 H DTLA</c:v>
                  </c:pt>
                  <c:pt idx="27">
                    <c:v>3520 H TS</c:v>
                  </c:pt>
                  <c:pt idx="28">
                    <c:v>2820 H</c:v>
                  </c:pt>
                  <c:pt idx="29">
                    <c:v>1920 H</c:v>
                  </c:pt>
                  <c:pt idx="30">
                    <c:v>3520 H LA</c:v>
                  </c:pt>
                  <c:pt idx="31">
                    <c:v>4620 TT</c:v>
                  </c:pt>
                  <c:pt idx="32">
                    <c:v>4020 TT</c:v>
                  </c:pt>
                  <c:pt idx="33">
                    <c:v>1920 T</c:v>
                  </c:pt>
                  <c:pt idx="34">
                    <c:v>4120 H DTLA</c:v>
                  </c:pt>
                  <c:pt idx="35">
                    <c:v>2820 6X4 H</c:v>
                  </c:pt>
                  <c:pt idx="36">
                    <c:v>3120 H DTLA</c:v>
                  </c:pt>
                  <c:pt idx="37">
                    <c:v>4825 10X4T DTLA</c:v>
                  </c:pt>
                  <c:pt idx="38">
                    <c:v>5525 6X4 TT</c:v>
                  </c:pt>
                  <c:pt idx="39">
                    <c:v>3525 T TS</c:v>
                  </c:pt>
                  <c:pt idx="40">
                    <c:v>2825 T</c:v>
                  </c:pt>
                  <c:pt idx="41">
                    <c:v>4825 10X2 H DTLA</c:v>
                  </c:pt>
                  <c:pt idx="42">
                    <c:v>5525 4X2 TT</c:v>
                  </c:pt>
                  <c:pt idx="43">
                    <c:v>5425 TT</c:v>
                  </c:pt>
                  <c:pt idx="44">
                    <c:v>4825 10X2T DTLA</c:v>
                  </c:pt>
                  <c:pt idx="45">
                    <c:v>3532 T</c:v>
                  </c:pt>
                  <c:pt idx="46">
                    <c:v>4825 10X4 H DTLA</c:v>
                  </c:pt>
                  <c:pt idx="47">
                    <c:v>2825 6X4 H</c:v>
                  </c:pt>
                  <c:pt idx="48">
                    <c:v>2820 T</c:v>
                  </c:pt>
                  <c:pt idx="49">
                    <c:v>1920 T</c:v>
                  </c:pt>
                  <c:pt idx="50">
                    <c:v>2832 T</c:v>
                  </c:pt>
                  <c:pt idx="51">
                    <c:v>4120 H DTLA</c:v>
                  </c:pt>
                  <c:pt idx="52">
                    <c:v>4220 H LA</c:v>
                  </c:pt>
                  <c:pt idx="53">
                    <c:v>3532 T</c:v>
                  </c:pt>
                  <c:pt idx="54">
                    <c:v>1920 H</c:v>
                  </c:pt>
                  <c:pt idx="55">
                    <c:v>1916 H</c:v>
                  </c:pt>
                  <c:pt idx="56">
                    <c:v>2820 T</c:v>
                  </c:pt>
                  <c:pt idx="57">
                    <c:v>3520 T TS</c:v>
                  </c:pt>
                  <c:pt idx="58">
                    <c:v>2825 T</c:v>
                  </c:pt>
                  <c:pt idx="59">
                    <c:v>2820 RMC</c:v>
                  </c:pt>
                  <c:pt idx="60">
                    <c:v>3525 T TS</c:v>
                  </c:pt>
                  <c:pt idx="61">
                    <c:v>4620 TT</c:v>
                  </c:pt>
                  <c:pt idx="62">
                    <c:v>5525 6X4 TT</c:v>
                  </c:pt>
                  <c:pt idx="63">
                    <c:v>5525 4X2 TT</c:v>
                  </c:pt>
                  <c:pt idx="64">
                    <c:v>4220 10X4T LA</c:v>
                  </c:pt>
                  <c:pt idx="65">
                    <c:v>1920 H</c:v>
                  </c:pt>
                  <c:pt idx="66">
                    <c:v>4220 H LA</c:v>
                  </c:pt>
                  <c:pt idx="67">
                    <c:v>4020 TT</c:v>
                  </c:pt>
                  <c:pt idx="68">
                    <c:v>4220 T LA</c:v>
                  </c:pt>
                  <c:pt idx="69">
                    <c:v>3520 T LA</c:v>
                  </c:pt>
                  <c:pt idx="70">
                    <c:v>1920 T</c:v>
                  </c:pt>
                  <c:pt idx="71">
                    <c:v>3520 H LA</c:v>
                  </c:pt>
                  <c:pt idx="72">
                    <c:v>2820 H</c:v>
                  </c:pt>
                </c:lvl>
                <c:lvl>
                  <c:pt idx="0">
                    <c:v>BOSS</c:v>
                  </c:pt>
                  <c:pt idx="5">
                    <c:v>BUS</c:v>
                  </c:pt>
                  <c:pt idx="9">
                    <c:v>ECOMET</c:v>
                  </c:pt>
                  <c:pt idx="19">
                    <c:v>G45 CAB</c:v>
                  </c:pt>
                  <c:pt idx="25">
                    <c:v>MBP COWL</c:v>
                  </c:pt>
                  <c:pt idx="37">
                    <c:v>N CABIN</c:v>
                  </c:pt>
                  <c:pt idx="54">
                    <c:v>PASS COWL</c:v>
                  </c:pt>
                  <c:pt idx="56">
                    <c:v>U CABIN</c:v>
                  </c:pt>
                </c:lvl>
              </c:multiLvlStrCache>
            </c:multiLvlStrRef>
          </c:cat>
          <c:val>
            <c:numRef>
              <c:f>WCPV!$E$2:$E$74</c:f>
              <c:numCache>
                <c:formatCode>General</c:formatCode>
                <c:ptCount val="73"/>
                <c:pt idx="0">
                  <c:v>21.334746100000011</c:v>
                </c:pt>
                <c:pt idx="1">
                  <c:v>15.720046200000004</c:v>
                </c:pt>
                <c:pt idx="2">
                  <c:v>4.8501658999999995</c:v>
                </c:pt>
                <c:pt idx="3">
                  <c:v>3.2973400000000002</c:v>
                </c:pt>
                <c:pt idx="6">
                  <c:v>24.341585799999997</c:v>
                </c:pt>
                <c:pt idx="7">
                  <c:v>7.8974932999999998</c:v>
                </c:pt>
                <c:pt idx="9">
                  <c:v>569.20428069999787</c:v>
                </c:pt>
                <c:pt idx="10">
                  <c:v>56.865866099999963</c:v>
                </c:pt>
                <c:pt idx="11">
                  <c:v>44.967671100000032</c:v>
                </c:pt>
                <c:pt idx="12">
                  <c:v>18.420980799999992</c:v>
                </c:pt>
                <c:pt idx="13">
                  <c:v>10.741709600000004</c:v>
                </c:pt>
                <c:pt idx="14">
                  <c:v>9.493557799999996</c:v>
                </c:pt>
                <c:pt idx="15">
                  <c:v>9.1244265999999996</c:v>
                </c:pt>
                <c:pt idx="16">
                  <c:v>7.3041052000000013</c:v>
                </c:pt>
                <c:pt idx="17">
                  <c:v>7.0657351000000004</c:v>
                </c:pt>
                <c:pt idx="18">
                  <c:v>5.5773290000000015</c:v>
                </c:pt>
                <c:pt idx="55">
                  <c:v>6.7542237000000016</c:v>
                </c:pt>
              </c:numCache>
            </c:numRef>
          </c:val>
          <c:extLst>
            <c:ext xmlns:c16="http://schemas.microsoft.com/office/drawing/2014/chart" uri="{C3380CC4-5D6E-409C-BE32-E72D297353CC}">
              <c16:uniqueId val="{00000003-8549-40BD-9ABC-3EFF6628B59E}"/>
            </c:ext>
          </c:extLst>
        </c:ser>
        <c:ser>
          <c:idx val="3"/>
          <c:order val="2"/>
          <c:tx>
            <c:strRef>
              <c:f>WCPV!$F$1</c:f>
              <c:strCache>
                <c:ptCount val="1"/>
                <c:pt idx="0">
                  <c:v>380 Setco</c:v>
                </c:pt>
              </c:strCache>
            </c:strRef>
          </c:tx>
          <c:spPr>
            <a:solidFill>
              <a:schemeClr val="accent1"/>
            </a:solidFill>
            <a:ln>
              <a:noFill/>
            </a:ln>
            <a:effectLst/>
          </c:spPr>
          <c:invertIfNegative val="0"/>
          <c:cat>
            <c:multiLvlStrRef>
              <c:f>WCPV!$A$2:$B$74</c:f>
              <c:multiLvlStrCache>
                <c:ptCount val="73"/>
                <c:lvl>
                  <c:pt idx="0">
                    <c:v>1215 H</c:v>
                  </c:pt>
                  <c:pt idx="1">
                    <c:v>1415 H</c:v>
                  </c:pt>
                  <c:pt idx="2">
                    <c:v>1115 H</c:v>
                  </c:pt>
                  <c:pt idx="3">
                    <c:v>1115 T</c:v>
                  </c:pt>
                  <c:pt idx="4">
                    <c:v>1920 H</c:v>
                  </c:pt>
                  <c:pt idx="5">
                    <c:v>VIKING</c:v>
                  </c:pt>
                  <c:pt idx="6">
                    <c:v>LYNX SMART</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2820 H</c:v>
                  </c:pt>
                  <c:pt idx="25">
                    <c:v>4220 H LA</c:v>
                  </c:pt>
                  <c:pt idx="26">
                    <c:v>4825 H DTLA</c:v>
                  </c:pt>
                  <c:pt idx="27">
                    <c:v>3520 H TS</c:v>
                  </c:pt>
                  <c:pt idx="28">
                    <c:v>2820 H</c:v>
                  </c:pt>
                  <c:pt idx="29">
                    <c:v>1920 H</c:v>
                  </c:pt>
                  <c:pt idx="30">
                    <c:v>3520 H LA</c:v>
                  </c:pt>
                  <c:pt idx="31">
                    <c:v>4620 TT</c:v>
                  </c:pt>
                  <c:pt idx="32">
                    <c:v>4020 TT</c:v>
                  </c:pt>
                  <c:pt idx="33">
                    <c:v>1920 T</c:v>
                  </c:pt>
                  <c:pt idx="34">
                    <c:v>4120 H DTLA</c:v>
                  </c:pt>
                  <c:pt idx="35">
                    <c:v>2820 6X4 H</c:v>
                  </c:pt>
                  <c:pt idx="36">
                    <c:v>3120 H DTLA</c:v>
                  </c:pt>
                  <c:pt idx="37">
                    <c:v>4825 10X4T DTLA</c:v>
                  </c:pt>
                  <c:pt idx="38">
                    <c:v>5525 6X4 TT</c:v>
                  </c:pt>
                  <c:pt idx="39">
                    <c:v>3525 T TS</c:v>
                  </c:pt>
                  <c:pt idx="40">
                    <c:v>2825 T</c:v>
                  </c:pt>
                  <c:pt idx="41">
                    <c:v>4825 10X2 H DTLA</c:v>
                  </c:pt>
                  <c:pt idx="42">
                    <c:v>5525 4X2 TT</c:v>
                  </c:pt>
                  <c:pt idx="43">
                    <c:v>5425 TT</c:v>
                  </c:pt>
                  <c:pt idx="44">
                    <c:v>4825 10X2T DTLA</c:v>
                  </c:pt>
                  <c:pt idx="45">
                    <c:v>3532 T</c:v>
                  </c:pt>
                  <c:pt idx="46">
                    <c:v>4825 10X4 H DTLA</c:v>
                  </c:pt>
                  <c:pt idx="47">
                    <c:v>2825 6X4 H</c:v>
                  </c:pt>
                  <c:pt idx="48">
                    <c:v>2820 T</c:v>
                  </c:pt>
                  <c:pt idx="49">
                    <c:v>1920 T</c:v>
                  </c:pt>
                  <c:pt idx="50">
                    <c:v>2832 T</c:v>
                  </c:pt>
                  <c:pt idx="51">
                    <c:v>4120 H DTLA</c:v>
                  </c:pt>
                  <c:pt idx="52">
                    <c:v>4220 H LA</c:v>
                  </c:pt>
                  <c:pt idx="53">
                    <c:v>3532 T</c:v>
                  </c:pt>
                  <c:pt idx="54">
                    <c:v>1920 H</c:v>
                  </c:pt>
                  <c:pt idx="55">
                    <c:v>1916 H</c:v>
                  </c:pt>
                  <c:pt idx="56">
                    <c:v>2820 T</c:v>
                  </c:pt>
                  <c:pt idx="57">
                    <c:v>3520 T TS</c:v>
                  </c:pt>
                  <c:pt idx="58">
                    <c:v>2825 T</c:v>
                  </c:pt>
                  <c:pt idx="59">
                    <c:v>2820 RMC</c:v>
                  </c:pt>
                  <c:pt idx="60">
                    <c:v>3525 T TS</c:v>
                  </c:pt>
                  <c:pt idx="61">
                    <c:v>4620 TT</c:v>
                  </c:pt>
                  <c:pt idx="62">
                    <c:v>5525 6X4 TT</c:v>
                  </c:pt>
                  <c:pt idx="63">
                    <c:v>5525 4X2 TT</c:v>
                  </c:pt>
                  <c:pt idx="64">
                    <c:v>4220 10X4T LA</c:v>
                  </c:pt>
                  <c:pt idx="65">
                    <c:v>1920 H</c:v>
                  </c:pt>
                  <c:pt idx="66">
                    <c:v>4220 H LA</c:v>
                  </c:pt>
                  <c:pt idx="67">
                    <c:v>4020 TT</c:v>
                  </c:pt>
                  <c:pt idx="68">
                    <c:v>4220 T LA</c:v>
                  </c:pt>
                  <c:pt idx="69">
                    <c:v>3520 T LA</c:v>
                  </c:pt>
                  <c:pt idx="70">
                    <c:v>1920 T</c:v>
                  </c:pt>
                  <c:pt idx="71">
                    <c:v>3520 H LA</c:v>
                  </c:pt>
                  <c:pt idx="72">
                    <c:v>2820 H</c:v>
                  </c:pt>
                </c:lvl>
                <c:lvl>
                  <c:pt idx="0">
                    <c:v>BOSS</c:v>
                  </c:pt>
                  <c:pt idx="5">
                    <c:v>BUS</c:v>
                  </c:pt>
                  <c:pt idx="9">
                    <c:v>ECOMET</c:v>
                  </c:pt>
                  <c:pt idx="19">
                    <c:v>G45 CAB</c:v>
                  </c:pt>
                  <c:pt idx="25">
                    <c:v>MBP COWL</c:v>
                  </c:pt>
                  <c:pt idx="37">
                    <c:v>N CABIN</c:v>
                  </c:pt>
                  <c:pt idx="54">
                    <c:v>PASS COWL</c:v>
                  </c:pt>
                  <c:pt idx="56">
                    <c:v>U CABIN</c:v>
                  </c:pt>
                </c:lvl>
              </c:multiLvlStrCache>
            </c:multiLvlStrRef>
          </c:cat>
          <c:val>
            <c:numRef>
              <c:f>WCPV!$F$2:$F$74</c:f>
              <c:numCache>
                <c:formatCode>General</c:formatCode>
                <c:ptCount val="73"/>
                <c:pt idx="0">
                  <c:v>0</c:v>
                </c:pt>
                <c:pt idx="1">
                  <c:v>0</c:v>
                </c:pt>
                <c:pt idx="2">
                  <c:v>0</c:v>
                </c:pt>
                <c:pt idx="3">
                  <c:v>0</c:v>
                </c:pt>
                <c:pt idx="4">
                  <c:v>0.1098315</c:v>
                </c:pt>
                <c:pt idx="5">
                  <c:v>0.18110319999999999</c:v>
                </c:pt>
                <c:pt idx="6">
                  <c:v>0</c:v>
                </c:pt>
                <c:pt idx="7">
                  <c:v>0.20932810000000002</c:v>
                </c:pt>
                <c:pt idx="8">
                  <c:v>0.26055070000000002</c:v>
                </c:pt>
                <c:pt idx="9">
                  <c:v>0.58005600000000002</c:v>
                </c:pt>
                <c:pt idx="10">
                  <c:v>0</c:v>
                </c:pt>
                <c:pt idx="11">
                  <c:v>0</c:v>
                </c:pt>
                <c:pt idx="12">
                  <c:v>0.17212520000000001</c:v>
                </c:pt>
                <c:pt idx="13">
                  <c:v>0.1777041</c:v>
                </c:pt>
                <c:pt idx="14">
                  <c:v>0</c:v>
                </c:pt>
                <c:pt idx="15">
                  <c:v>0</c:v>
                </c:pt>
                <c:pt idx="16">
                  <c:v>0</c:v>
                </c:pt>
                <c:pt idx="17">
                  <c:v>0</c:v>
                </c:pt>
                <c:pt idx="18">
                  <c:v>0</c:v>
                </c:pt>
                <c:pt idx="19">
                  <c:v>105.795903</c:v>
                </c:pt>
                <c:pt idx="20">
                  <c:v>55.130994899999997</c:v>
                </c:pt>
                <c:pt idx="21">
                  <c:v>26.919086099999994</c:v>
                </c:pt>
                <c:pt idx="22">
                  <c:v>5.6635577999999995</c:v>
                </c:pt>
                <c:pt idx="23">
                  <c:v>9.0551599999999996E-2</c:v>
                </c:pt>
                <c:pt idx="24">
                  <c:v>0</c:v>
                </c:pt>
                <c:pt idx="25">
                  <c:v>58.79836760000002</c:v>
                </c:pt>
                <c:pt idx="26">
                  <c:v>122.27072249999995</c:v>
                </c:pt>
                <c:pt idx="27">
                  <c:v>0.72641240000000007</c:v>
                </c:pt>
                <c:pt idx="28">
                  <c:v>0.71168339999999997</c:v>
                </c:pt>
                <c:pt idx="29">
                  <c:v>0.51700659999999998</c:v>
                </c:pt>
                <c:pt idx="30">
                  <c:v>1.1761731</c:v>
                </c:pt>
                <c:pt idx="31">
                  <c:v>9.0551599999999996E-2</c:v>
                </c:pt>
                <c:pt idx="32">
                  <c:v>0</c:v>
                </c:pt>
                <c:pt idx="33">
                  <c:v>2.5421364</c:v>
                </c:pt>
                <c:pt idx="34">
                  <c:v>8.6277000000000006E-2</c:v>
                </c:pt>
                <c:pt idx="35">
                  <c:v>2.7379905</c:v>
                </c:pt>
                <c:pt idx="36">
                  <c:v>0</c:v>
                </c:pt>
                <c:pt idx="37">
                  <c:v>44.205496700000012</c:v>
                </c:pt>
                <c:pt idx="38">
                  <c:v>0.32043849999999996</c:v>
                </c:pt>
                <c:pt idx="39">
                  <c:v>38.052114599999996</c:v>
                </c:pt>
                <c:pt idx="40">
                  <c:v>54.513536900000005</c:v>
                </c:pt>
                <c:pt idx="41">
                  <c:v>0.39384829999999998</c:v>
                </c:pt>
                <c:pt idx="42">
                  <c:v>0</c:v>
                </c:pt>
                <c:pt idx="43">
                  <c:v>0</c:v>
                </c:pt>
                <c:pt idx="44">
                  <c:v>0</c:v>
                </c:pt>
                <c:pt idx="45">
                  <c:v>0</c:v>
                </c:pt>
                <c:pt idx="46">
                  <c:v>0</c:v>
                </c:pt>
                <c:pt idx="47">
                  <c:v>0</c:v>
                </c:pt>
                <c:pt idx="48">
                  <c:v>4.234675300000001</c:v>
                </c:pt>
                <c:pt idx="49">
                  <c:v>2.9839706000000001</c:v>
                </c:pt>
                <c:pt idx="50">
                  <c:v>0</c:v>
                </c:pt>
                <c:pt idx="51">
                  <c:v>0</c:v>
                </c:pt>
                <c:pt idx="52">
                  <c:v>0.81653770000000003</c:v>
                </c:pt>
                <c:pt idx="53">
                  <c:v>0</c:v>
                </c:pt>
                <c:pt idx="54">
                  <c:v>9.0551599999999996E-2</c:v>
                </c:pt>
                <c:pt idx="55">
                  <c:v>0</c:v>
                </c:pt>
                <c:pt idx="56">
                  <c:v>212.82044660000003</c:v>
                </c:pt>
                <c:pt idx="57">
                  <c:v>159.50668110000004</c:v>
                </c:pt>
                <c:pt idx="58">
                  <c:v>115.55460119999989</c:v>
                </c:pt>
                <c:pt idx="59">
                  <c:v>105.75852759999999</c:v>
                </c:pt>
                <c:pt idx="60">
                  <c:v>1.1355390999999999</c:v>
                </c:pt>
                <c:pt idx="61">
                  <c:v>1.5462787999999998</c:v>
                </c:pt>
                <c:pt idx="62">
                  <c:v>40.890304600000007</c:v>
                </c:pt>
                <c:pt idx="63">
                  <c:v>29.696548200000006</c:v>
                </c:pt>
                <c:pt idx="64">
                  <c:v>12.931729199999999</c:v>
                </c:pt>
                <c:pt idx="65">
                  <c:v>0</c:v>
                </c:pt>
                <c:pt idx="66">
                  <c:v>4.1792204000000002</c:v>
                </c:pt>
                <c:pt idx="67">
                  <c:v>0</c:v>
                </c:pt>
                <c:pt idx="68">
                  <c:v>6.1957768000000009</c:v>
                </c:pt>
                <c:pt idx="69">
                  <c:v>4.6908997000000001</c:v>
                </c:pt>
                <c:pt idx="70">
                  <c:v>2.7459199999999999</c:v>
                </c:pt>
                <c:pt idx="71">
                  <c:v>0.41099999999999998</c:v>
                </c:pt>
                <c:pt idx="72">
                  <c:v>0.28117970000000003</c:v>
                </c:pt>
              </c:numCache>
            </c:numRef>
          </c:val>
          <c:extLst>
            <c:ext xmlns:c16="http://schemas.microsoft.com/office/drawing/2014/chart" uri="{C3380CC4-5D6E-409C-BE32-E72D297353CC}">
              <c16:uniqueId val="{00000004-8549-40BD-9ABC-3EFF6628B59E}"/>
            </c:ext>
          </c:extLst>
        </c:ser>
        <c:ser>
          <c:idx val="4"/>
          <c:order val="3"/>
          <c:tx>
            <c:strRef>
              <c:f>WCPV!$G$1</c:f>
              <c:strCache>
                <c:ptCount val="1"/>
                <c:pt idx="0">
                  <c:v>380 Luk</c:v>
                </c:pt>
              </c:strCache>
            </c:strRef>
          </c:tx>
          <c:spPr>
            <a:solidFill>
              <a:schemeClr val="accent2"/>
            </a:solidFill>
            <a:ln>
              <a:noFill/>
            </a:ln>
            <a:effectLst/>
          </c:spPr>
          <c:invertIfNegative val="0"/>
          <c:cat>
            <c:multiLvlStrRef>
              <c:f>WCPV!$A$2:$B$74</c:f>
              <c:multiLvlStrCache>
                <c:ptCount val="73"/>
                <c:lvl>
                  <c:pt idx="0">
                    <c:v>1215 H</c:v>
                  </c:pt>
                  <c:pt idx="1">
                    <c:v>1415 H</c:v>
                  </c:pt>
                  <c:pt idx="2">
                    <c:v>1115 H</c:v>
                  </c:pt>
                  <c:pt idx="3">
                    <c:v>1115 T</c:v>
                  </c:pt>
                  <c:pt idx="4">
                    <c:v>1920 H</c:v>
                  </c:pt>
                  <c:pt idx="5">
                    <c:v>VIKING</c:v>
                  </c:pt>
                  <c:pt idx="6">
                    <c:v>LYNX SMART</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2820 H</c:v>
                  </c:pt>
                  <c:pt idx="25">
                    <c:v>4220 H LA</c:v>
                  </c:pt>
                  <c:pt idx="26">
                    <c:v>4825 H DTLA</c:v>
                  </c:pt>
                  <c:pt idx="27">
                    <c:v>3520 H TS</c:v>
                  </c:pt>
                  <c:pt idx="28">
                    <c:v>2820 H</c:v>
                  </c:pt>
                  <c:pt idx="29">
                    <c:v>1920 H</c:v>
                  </c:pt>
                  <c:pt idx="30">
                    <c:v>3520 H LA</c:v>
                  </c:pt>
                  <c:pt idx="31">
                    <c:v>4620 TT</c:v>
                  </c:pt>
                  <c:pt idx="32">
                    <c:v>4020 TT</c:v>
                  </c:pt>
                  <c:pt idx="33">
                    <c:v>1920 T</c:v>
                  </c:pt>
                  <c:pt idx="34">
                    <c:v>4120 H DTLA</c:v>
                  </c:pt>
                  <c:pt idx="35">
                    <c:v>2820 6X4 H</c:v>
                  </c:pt>
                  <c:pt idx="36">
                    <c:v>3120 H DTLA</c:v>
                  </c:pt>
                  <c:pt idx="37">
                    <c:v>4825 10X4T DTLA</c:v>
                  </c:pt>
                  <c:pt idx="38">
                    <c:v>5525 6X4 TT</c:v>
                  </c:pt>
                  <c:pt idx="39">
                    <c:v>3525 T TS</c:v>
                  </c:pt>
                  <c:pt idx="40">
                    <c:v>2825 T</c:v>
                  </c:pt>
                  <c:pt idx="41">
                    <c:v>4825 10X2 H DTLA</c:v>
                  </c:pt>
                  <c:pt idx="42">
                    <c:v>5525 4X2 TT</c:v>
                  </c:pt>
                  <c:pt idx="43">
                    <c:v>5425 TT</c:v>
                  </c:pt>
                  <c:pt idx="44">
                    <c:v>4825 10X2T DTLA</c:v>
                  </c:pt>
                  <c:pt idx="45">
                    <c:v>3532 T</c:v>
                  </c:pt>
                  <c:pt idx="46">
                    <c:v>4825 10X4 H DTLA</c:v>
                  </c:pt>
                  <c:pt idx="47">
                    <c:v>2825 6X4 H</c:v>
                  </c:pt>
                  <c:pt idx="48">
                    <c:v>2820 T</c:v>
                  </c:pt>
                  <c:pt idx="49">
                    <c:v>1920 T</c:v>
                  </c:pt>
                  <c:pt idx="50">
                    <c:v>2832 T</c:v>
                  </c:pt>
                  <c:pt idx="51">
                    <c:v>4120 H DTLA</c:v>
                  </c:pt>
                  <c:pt idx="52">
                    <c:v>4220 H LA</c:v>
                  </c:pt>
                  <c:pt idx="53">
                    <c:v>3532 T</c:v>
                  </c:pt>
                  <c:pt idx="54">
                    <c:v>1920 H</c:v>
                  </c:pt>
                  <c:pt idx="55">
                    <c:v>1916 H</c:v>
                  </c:pt>
                  <c:pt idx="56">
                    <c:v>2820 T</c:v>
                  </c:pt>
                  <c:pt idx="57">
                    <c:v>3520 T TS</c:v>
                  </c:pt>
                  <c:pt idx="58">
                    <c:v>2825 T</c:v>
                  </c:pt>
                  <c:pt idx="59">
                    <c:v>2820 RMC</c:v>
                  </c:pt>
                  <c:pt idx="60">
                    <c:v>3525 T TS</c:v>
                  </c:pt>
                  <c:pt idx="61">
                    <c:v>4620 TT</c:v>
                  </c:pt>
                  <c:pt idx="62">
                    <c:v>5525 6X4 TT</c:v>
                  </c:pt>
                  <c:pt idx="63">
                    <c:v>5525 4X2 TT</c:v>
                  </c:pt>
                  <c:pt idx="64">
                    <c:v>4220 10X4T LA</c:v>
                  </c:pt>
                  <c:pt idx="65">
                    <c:v>1920 H</c:v>
                  </c:pt>
                  <c:pt idx="66">
                    <c:v>4220 H LA</c:v>
                  </c:pt>
                  <c:pt idx="67">
                    <c:v>4020 TT</c:v>
                  </c:pt>
                  <c:pt idx="68">
                    <c:v>4220 T LA</c:v>
                  </c:pt>
                  <c:pt idx="69">
                    <c:v>3520 T LA</c:v>
                  </c:pt>
                  <c:pt idx="70">
                    <c:v>1920 T</c:v>
                  </c:pt>
                  <c:pt idx="71">
                    <c:v>3520 H LA</c:v>
                  </c:pt>
                  <c:pt idx="72">
                    <c:v>2820 H</c:v>
                  </c:pt>
                </c:lvl>
                <c:lvl>
                  <c:pt idx="0">
                    <c:v>BOSS</c:v>
                  </c:pt>
                  <c:pt idx="5">
                    <c:v>BUS</c:v>
                  </c:pt>
                  <c:pt idx="9">
                    <c:v>ECOMET</c:v>
                  </c:pt>
                  <c:pt idx="19">
                    <c:v>G45 CAB</c:v>
                  </c:pt>
                  <c:pt idx="25">
                    <c:v>MBP COWL</c:v>
                  </c:pt>
                  <c:pt idx="37">
                    <c:v>N CABIN</c:v>
                  </c:pt>
                  <c:pt idx="54">
                    <c:v>PASS COWL</c:v>
                  </c:pt>
                  <c:pt idx="56">
                    <c:v>U CABIN</c:v>
                  </c:pt>
                </c:lvl>
              </c:multiLvlStrCache>
            </c:multiLvlStrRef>
          </c:cat>
          <c:val>
            <c:numRef>
              <c:f>WCPV!$G$2:$G$74</c:f>
              <c:numCache>
                <c:formatCode>General</c:formatCode>
                <c:ptCount val="73"/>
                <c:pt idx="4">
                  <c:v>0.45274610000000004</c:v>
                </c:pt>
                <c:pt idx="5">
                  <c:v>3.0774402999999992</c:v>
                </c:pt>
                <c:pt idx="8">
                  <c:v>2.1806639999999997</c:v>
                </c:pt>
                <c:pt idx="21">
                  <c:v>6.557607599999999</c:v>
                </c:pt>
                <c:pt idx="23">
                  <c:v>1.8258574000000001</c:v>
                </c:pt>
                <c:pt idx="24">
                  <c:v>0.46346019999999999</c:v>
                </c:pt>
                <c:pt idx="25">
                  <c:v>195.62474969999968</c:v>
                </c:pt>
                <c:pt idx="27">
                  <c:v>37.110470799999987</c:v>
                </c:pt>
                <c:pt idx="28">
                  <c:v>30.196037</c:v>
                </c:pt>
                <c:pt idx="29">
                  <c:v>21.2206413</c:v>
                </c:pt>
                <c:pt idx="30">
                  <c:v>13.539890900000003</c:v>
                </c:pt>
                <c:pt idx="31">
                  <c:v>12.698618699999997</c:v>
                </c:pt>
                <c:pt idx="32">
                  <c:v>5.4522210999999983</c:v>
                </c:pt>
                <c:pt idx="33">
                  <c:v>1.1218231000000001</c:v>
                </c:pt>
                <c:pt idx="34">
                  <c:v>3.2528662999999995</c:v>
                </c:pt>
                <c:pt idx="35">
                  <c:v>0.166243</c:v>
                </c:pt>
                <c:pt idx="36">
                  <c:v>2.3051731000000002</c:v>
                </c:pt>
                <c:pt idx="37">
                  <c:v>0.1384889</c:v>
                </c:pt>
                <c:pt idx="38">
                  <c:v>0.20823080000000002</c:v>
                </c:pt>
                <c:pt idx="40">
                  <c:v>0.7041248</c:v>
                </c:pt>
                <c:pt idx="41">
                  <c:v>9.871110000000001E-2</c:v>
                </c:pt>
                <c:pt idx="42">
                  <c:v>0.29953370000000001</c:v>
                </c:pt>
                <c:pt idx="49">
                  <c:v>0.23256379999999999</c:v>
                </c:pt>
                <c:pt idx="51">
                  <c:v>1.2912156999999997</c:v>
                </c:pt>
                <c:pt idx="52">
                  <c:v>0.3642628</c:v>
                </c:pt>
                <c:pt idx="54">
                  <c:v>23.438836299999998</c:v>
                </c:pt>
                <c:pt idx="56">
                  <c:v>0.15738569999999999</c:v>
                </c:pt>
                <c:pt idx="58">
                  <c:v>0.57604750000000005</c:v>
                </c:pt>
                <c:pt idx="59">
                  <c:v>2.6065236999999999</c:v>
                </c:pt>
                <c:pt idx="61">
                  <c:v>48.6290482</c:v>
                </c:pt>
                <c:pt idx="64">
                  <c:v>0.51983440000000003</c:v>
                </c:pt>
                <c:pt idx="65">
                  <c:v>8.8885893000000014</c:v>
                </c:pt>
                <c:pt idx="66">
                  <c:v>4.5823415000000001</c:v>
                </c:pt>
                <c:pt idx="67">
                  <c:v>6.5230414999999997</c:v>
                </c:pt>
                <c:pt idx="70">
                  <c:v>0.70450550000000001</c:v>
                </c:pt>
                <c:pt idx="71">
                  <c:v>2.6811702999999993</c:v>
                </c:pt>
                <c:pt idx="72">
                  <c:v>2.6044969999999998</c:v>
                </c:pt>
              </c:numCache>
            </c:numRef>
          </c:val>
          <c:extLst>
            <c:ext xmlns:c16="http://schemas.microsoft.com/office/drawing/2014/chart" uri="{C3380CC4-5D6E-409C-BE32-E72D297353CC}">
              <c16:uniqueId val="{00000005-8549-40BD-9ABC-3EFF6628B59E}"/>
            </c:ext>
          </c:extLst>
        </c:ser>
        <c:dLbls>
          <c:showLegendKey val="0"/>
          <c:showVal val="0"/>
          <c:showCatName val="0"/>
          <c:showSerName val="0"/>
          <c:showPercent val="0"/>
          <c:showBubbleSize val="0"/>
        </c:dLbls>
        <c:gapWidth val="150"/>
        <c:overlap val="100"/>
        <c:axId val="490390479"/>
        <c:axId val="490391311"/>
      </c:barChart>
      <c:barChart>
        <c:barDir val="col"/>
        <c:grouping val="stacked"/>
        <c:varyColors val="0"/>
        <c:ser>
          <c:idx val="6"/>
          <c:order val="5"/>
          <c:tx>
            <c:strRef>
              <c:f>WCPV!$H$1</c:f>
              <c:strCache>
                <c:ptCount val="1"/>
                <c:pt idx="0">
                  <c:v>380 Valeo</c:v>
                </c:pt>
              </c:strCache>
            </c:strRef>
          </c:tx>
          <c:spPr>
            <a:solidFill>
              <a:schemeClr val="accent6"/>
            </a:solidFill>
            <a:ln>
              <a:noFill/>
            </a:ln>
            <a:effectLst/>
          </c:spPr>
          <c:invertIfNegative val="0"/>
          <c:cat>
            <c:multiLvlStrRef>
              <c:f>WCPV!$A$2:$B$74</c:f>
              <c:multiLvlStrCache>
                <c:ptCount val="73"/>
                <c:lvl>
                  <c:pt idx="0">
                    <c:v>1215 H</c:v>
                  </c:pt>
                  <c:pt idx="1">
                    <c:v>1415 H</c:v>
                  </c:pt>
                  <c:pt idx="2">
                    <c:v>1115 H</c:v>
                  </c:pt>
                  <c:pt idx="3">
                    <c:v>1115 T</c:v>
                  </c:pt>
                  <c:pt idx="4">
                    <c:v>1920 H</c:v>
                  </c:pt>
                  <c:pt idx="5">
                    <c:v>VIKING</c:v>
                  </c:pt>
                  <c:pt idx="6">
                    <c:v>LYNX SMART</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2820 H</c:v>
                  </c:pt>
                  <c:pt idx="25">
                    <c:v>4220 H LA</c:v>
                  </c:pt>
                  <c:pt idx="26">
                    <c:v>4825 H DTLA</c:v>
                  </c:pt>
                  <c:pt idx="27">
                    <c:v>3520 H TS</c:v>
                  </c:pt>
                  <c:pt idx="28">
                    <c:v>2820 H</c:v>
                  </c:pt>
                  <c:pt idx="29">
                    <c:v>1920 H</c:v>
                  </c:pt>
                  <c:pt idx="30">
                    <c:v>3520 H LA</c:v>
                  </c:pt>
                  <c:pt idx="31">
                    <c:v>4620 TT</c:v>
                  </c:pt>
                  <c:pt idx="32">
                    <c:v>4020 TT</c:v>
                  </c:pt>
                  <c:pt idx="33">
                    <c:v>1920 T</c:v>
                  </c:pt>
                  <c:pt idx="34">
                    <c:v>4120 H DTLA</c:v>
                  </c:pt>
                  <c:pt idx="35">
                    <c:v>2820 6X4 H</c:v>
                  </c:pt>
                  <c:pt idx="36">
                    <c:v>3120 H DTLA</c:v>
                  </c:pt>
                  <c:pt idx="37">
                    <c:v>4825 10X4T DTLA</c:v>
                  </c:pt>
                  <c:pt idx="38">
                    <c:v>5525 6X4 TT</c:v>
                  </c:pt>
                  <c:pt idx="39">
                    <c:v>3525 T TS</c:v>
                  </c:pt>
                  <c:pt idx="40">
                    <c:v>2825 T</c:v>
                  </c:pt>
                  <c:pt idx="41">
                    <c:v>4825 10X2 H DTLA</c:v>
                  </c:pt>
                  <c:pt idx="42">
                    <c:v>5525 4X2 TT</c:v>
                  </c:pt>
                  <c:pt idx="43">
                    <c:v>5425 TT</c:v>
                  </c:pt>
                  <c:pt idx="44">
                    <c:v>4825 10X2T DTLA</c:v>
                  </c:pt>
                  <c:pt idx="45">
                    <c:v>3532 T</c:v>
                  </c:pt>
                  <c:pt idx="46">
                    <c:v>4825 10X4 H DTLA</c:v>
                  </c:pt>
                  <c:pt idx="47">
                    <c:v>2825 6X4 H</c:v>
                  </c:pt>
                  <c:pt idx="48">
                    <c:v>2820 T</c:v>
                  </c:pt>
                  <c:pt idx="49">
                    <c:v>1920 T</c:v>
                  </c:pt>
                  <c:pt idx="50">
                    <c:v>2832 T</c:v>
                  </c:pt>
                  <c:pt idx="51">
                    <c:v>4120 H DTLA</c:v>
                  </c:pt>
                  <c:pt idx="52">
                    <c:v>4220 H LA</c:v>
                  </c:pt>
                  <c:pt idx="53">
                    <c:v>3532 T</c:v>
                  </c:pt>
                  <c:pt idx="54">
                    <c:v>1920 H</c:v>
                  </c:pt>
                  <c:pt idx="55">
                    <c:v>1916 H</c:v>
                  </c:pt>
                  <c:pt idx="56">
                    <c:v>2820 T</c:v>
                  </c:pt>
                  <c:pt idx="57">
                    <c:v>3520 T TS</c:v>
                  </c:pt>
                  <c:pt idx="58">
                    <c:v>2825 T</c:v>
                  </c:pt>
                  <c:pt idx="59">
                    <c:v>2820 RMC</c:v>
                  </c:pt>
                  <c:pt idx="60">
                    <c:v>3525 T TS</c:v>
                  </c:pt>
                  <c:pt idx="61">
                    <c:v>4620 TT</c:v>
                  </c:pt>
                  <c:pt idx="62">
                    <c:v>5525 6X4 TT</c:v>
                  </c:pt>
                  <c:pt idx="63">
                    <c:v>5525 4X2 TT</c:v>
                  </c:pt>
                  <c:pt idx="64">
                    <c:v>4220 10X4T LA</c:v>
                  </c:pt>
                  <c:pt idx="65">
                    <c:v>1920 H</c:v>
                  </c:pt>
                  <c:pt idx="66">
                    <c:v>4220 H LA</c:v>
                  </c:pt>
                  <c:pt idx="67">
                    <c:v>4020 TT</c:v>
                  </c:pt>
                  <c:pt idx="68">
                    <c:v>4220 T LA</c:v>
                  </c:pt>
                  <c:pt idx="69">
                    <c:v>3520 T LA</c:v>
                  </c:pt>
                  <c:pt idx="70">
                    <c:v>1920 T</c:v>
                  </c:pt>
                  <c:pt idx="71">
                    <c:v>3520 H LA</c:v>
                  </c:pt>
                  <c:pt idx="72">
                    <c:v>2820 H</c:v>
                  </c:pt>
                </c:lvl>
                <c:lvl>
                  <c:pt idx="0">
                    <c:v>BOSS</c:v>
                  </c:pt>
                  <c:pt idx="5">
                    <c:v>BUS</c:v>
                  </c:pt>
                  <c:pt idx="9">
                    <c:v>ECOMET</c:v>
                  </c:pt>
                  <c:pt idx="19">
                    <c:v>G45 CAB</c:v>
                  </c:pt>
                  <c:pt idx="25">
                    <c:v>MBP COWL</c:v>
                  </c:pt>
                  <c:pt idx="37">
                    <c:v>N CABIN</c:v>
                  </c:pt>
                  <c:pt idx="54">
                    <c:v>PASS COWL</c:v>
                  </c:pt>
                  <c:pt idx="56">
                    <c:v>U CABIN</c:v>
                  </c:pt>
                </c:lvl>
              </c:multiLvlStrCache>
            </c:multiLvlStrRef>
          </c:cat>
          <c:val>
            <c:numRef>
              <c:f>WCPV!$H$2:$H$74</c:f>
              <c:numCache>
                <c:formatCode>General</c:formatCode>
                <c:ptCount val="73"/>
                <c:pt idx="4">
                  <c:v>1.936132</c:v>
                </c:pt>
                <c:pt idx="5">
                  <c:v>21.245328299999997</c:v>
                </c:pt>
                <c:pt idx="8">
                  <c:v>2.089607</c:v>
                </c:pt>
                <c:pt idx="28">
                  <c:v>5.1034225999999991</c:v>
                </c:pt>
                <c:pt idx="29">
                  <c:v>5.1283707999999972</c:v>
                </c:pt>
                <c:pt idx="54">
                  <c:v>1.1763466</c:v>
                </c:pt>
              </c:numCache>
            </c:numRef>
          </c:val>
          <c:extLst>
            <c:ext xmlns:c16="http://schemas.microsoft.com/office/drawing/2014/chart" uri="{C3380CC4-5D6E-409C-BE32-E72D297353CC}">
              <c16:uniqueId val="{00000006-8549-40BD-9ABC-3EFF6628B59E}"/>
            </c:ext>
          </c:extLst>
        </c:ser>
        <c:dLbls>
          <c:showLegendKey val="0"/>
          <c:showVal val="0"/>
          <c:showCatName val="0"/>
          <c:showSerName val="0"/>
          <c:showPercent val="0"/>
          <c:showBubbleSize val="0"/>
        </c:dLbls>
        <c:gapWidth val="150"/>
        <c:overlap val="100"/>
        <c:axId val="490390479"/>
        <c:axId val="490391311"/>
      </c:barChart>
      <c:barChart>
        <c:barDir val="col"/>
        <c:grouping val="stacked"/>
        <c:varyColors val="0"/>
        <c:ser>
          <c:idx val="7"/>
          <c:order val="4"/>
          <c:tx>
            <c:strRef>
              <c:f>WCPV!$I$1</c:f>
              <c:strCache>
                <c:ptCount val="1"/>
                <c:pt idx="0">
                  <c:v>430 Luk</c:v>
                </c:pt>
              </c:strCache>
            </c:strRef>
          </c:tx>
          <c:spPr>
            <a:solidFill>
              <a:schemeClr val="accent5">
                <a:lumMod val="50000"/>
              </a:schemeClr>
            </a:solidFill>
            <a:ln>
              <a:noFill/>
            </a:ln>
            <a:effectLst/>
          </c:spPr>
          <c:invertIfNegative val="0"/>
          <c:cat>
            <c:multiLvlStrRef>
              <c:f>WCPV!$A$2:$B$74</c:f>
              <c:multiLvlStrCache>
                <c:ptCount val="73"/>
                <c:lvl>
                  <c:pt idx="0">
                    <c:v>1215 H</c:v>
                  </c:pt>
                  <c:pt idx="1">
                    <c:v>1415 H</c:v>
                  </c:pt>
                  <c:pt idx="2">
                    <c:v>1115 H</c:v>
                  </c:pt>
                  <c:pt idx="3">
                    <c:v>1115 T</c:v>
                  </c:pt>
                  <c:pt idx="4">
                    <c:v>1920 H</c:v>
                  </c:pt>
                  <c:pt idx="5">
                    <c:v>VIKING</c:v>
                  </c:pt>
                  <c:pt idx="6">
                    <c:v>LYNX SMART</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2820 H</c:v>
                  </c:pt>
                  <c:pt idx="25">
                    <c:v>4220 H LA</c:v>
                  </c:pt>
                  <c:pt idx="26">
                    <c:v>4825 H DTLA</c:v>
                  </c:pt>
                  <c:pt idx="27">
                    <c:v>3520 H TS</c:v>
                  </c:pt>
                  <c:pt idx="28">
                    <c:v>2820 H</c:v>
                  </c:pt>
                  <c:pt idx="29">
                    <c:v>1920 H</c:v>
                  </c:pt>
                  <c:pt idx="30">
                    <c:v>3520 H LA</c:v>
                  </c:pt>
                  <c:pt idx="31">
                    <c:v>4620 TT</c:v>
                  </c:pt>
                  <c:pt idx="32">
                    <c:v>4020 TT</c:v>
                  </c:pt>
                  <c:pt idx="33">
                    <c:v>1920 T</c:v>
                  </c:pt>
                  <c:pt idx="34">
                    <c:v>4120 H DTLA</c:v>
                  </c:pt>
                  <c:pt idx="35">
                    <c:v>2820 6X4 H</c:v>
                  </c:pt>
                  <c:pt idx="36">
                    <c:v>3120 H DTLA</c:v>
                  </c:pt>
                  <c:pt idx="37">
                    <c:v>4825 10X4T DTLA</c:v>
                  </c:pt>
                  <c:pt idx="38">
                    <c:v>5525 6X4 TT</c:v>
                  </c:pt>
                  <c:pt idx="39">
                    <c:v>3525 T TS</c:v>
                  </c:pt>
                  <c:pt idx="40">
                    <c:v>2825 T</c:v>
                  </c:pt>
                  <c:pt idx="41">
                    <c:v>4825 10X2 H DTLA</c:v>
                  </c:pt>
                  <c:pt idx="42">
                    <c:v>5525 4X2 TT</c:v>
                  </c:pt>
                  <c:pt idx="43">
                    <c:v>5425 TT</c:v>
                  </c:pt>
                  <c:pt idx="44">
                    <c:v>4825 10X2T DTLA</c:v>
                  </c:pt>
                  <c:pt idx="45">
                    <c:v>3532 T</c:v>
                  </c:pt>
                  <c:pt idx="46">
                    <c:v>4825 10X4 H DTLA</c:v>
                  </c:pt>
                  <c:pt idx="47">
                    <c:v>2825 6X4 H</c:v>
                  </c:pt>
                  <c:pt idx="48">
                    <c:v>2820 T</c:v>
                  </c:pt>
                  <c:pt idx="49">
                    <c:v>1920 T</c:v>
                  </c:pt>
                  <c:pt idx="50">
                    <c:v>2832 T</c:v>
                  </c:pt>
                  <c:pt idx="51">
                    <c:v>4120 H DTLA</c:v>
                  </c:pt>
                  <c:pt idx="52">
                    <c:v>4220 H LA</c:v>
                  </c:pt>
                  <c:pt idx="53">
                    <c:v>3532 T</c:v>
                  </c:pt>
                  <c:pt idx="54">
                    <c:v>1920 H</c:v>
                  </c:pt>
                  <c:pt idx="55">
                    <c:v>1916 H</c:v>
                  </c:pt>
                  <c:pt idx="56">
                    <c:v>2820 T</c:v>
                  </c:pt>
                  <c:pt idx="57">
                    <c:v>3520 T TS</c:v>
                  </c:pt>
                  <c:pt idx="58">
                    <c:v>2825 T</c:v>
                  </c:pt>
                  <c:pt idx="59">
                    <c:v>2820 RMC</c:v>
                  </c:pt>
                  <c:pt idx="60">
                    <c:v>3525 T TS</c:v>
                  </c:pt>
                  <c:pt idx="61">
                    <c:v>4620 TT</c:v>
                  </c:pt>
                  <c:pt idx="62">
                    <c:v>5525 6X4 TT</c:v>
                  </c:pt>
                  <c:pt idx="63">
                    <c:v>5525 4X2 TT</c:v>
                  </c:pt>
                  <c:pt idx="64">
                    <c:v>4220 10X4T LA</c:v>
                  </c:pt>
                  <c:pt idx="65">
                    <c:v>1920 H</c:v>
                  </c:pt>
                  <c:pt idx="66">
                    <c:v>4220 H LA</c:v>
                  </c:pt>
                  <c:pt idx="67">
                    <c:v>4020 TT</c:v>
                  </c:pt>
                  <c:pt idx="68">
                    <c:v>4220 T LA</c:v>
                  </c:pt>
                  <c:pt idx="69">
                    <c:v>3520 T LA</c:v>
                  </c:pt>
                  <c:pt idx="70">
                    <c:v>1920 T</c:v>
                  </c:pt>
                  <c:pt idx="71">
                    <c:v>3520 H LA</c:v>
                  </c:pt>
                  <c:pt idx="72">
                    <c:v>2820 H</c:v>
                  </c:pt>
                </c:lvl>
                <c:lvl>
                  <c:pt idx="0">
                    <c:v>BOSS</c:v>
                  </c:pt>
                  <c:pt idx="5">
                    <c:v>BUS</c:v>
                  </c:pt>
                  <c:pt idx="9">
                    <c:v>ECOMET</c:v>
                  </c:pt>
                  <c:pt idx="19">
                    <c:v>G45 CAB</c:v>
                  </c:pt>
                  <c:pt idx="25">
                    <c:v>MBP COWL</c:v>
                  </c:pt>
                  <c:pt idx="37">
                    <c:v>N CABIN</c:v>
                  </c:pt>
                  <c:pt idx="54">
                    <c:v>PASS COWL</c:v>
                  </c:pt>
                  <c:pt idx="56">
                    <c:v>U CABIN</c:v>
                  </c:pt>
                </c:lvl>
              </c:multiLvlStrCache>
            </c:multiLvlStrRef>
          </c:cat>
          <c:val>
            <c:numRef>
              <c:f>WCPV!$I$2:$I$74</c:f>
              <c:numCache>
                <c:formatCode>General</c:formatCode>
                <c:ptCount val="73"/>
                <c:pt idx="45">
                  <c:v>9.6396709999999981</c:v>
                </c:pt>
                <c:pt idx="50">
                  <c:v>1.7816113999999998</c:v>
                </c:pt>
                <c:pt idx="53">
                  <c:v>0.6502616</c:v>
                </c:pt>
              </c:numCache>
            </c:numRef>
          </c:val>
          <c:extLst>
            <c:ext xmlns:c16="http://schemas.microsoft.com/office/drawing/2014/chart" uri="{C3380CC4-5D6E-409C-BE32-E72D297353CC}">
              <c16:uniqueId val="{00000007-8549-40BD-9ABC-3EFF6628B59E}"/>
            </c:ext>
          </c:extLst>
        </c:ser>
        <c:dLbls>
          <c:showLegendKey val="0"/>
          <c:showVal val="0"/>
          <c:showCatName val="0"/>
          <c:showSerName val="0"/>
          <c:showPercent val="0"/>
          <c:showBubbleSize val="0"/>
        </c:dLbls>
        <c:gapWidth val="150"/>
        <c:overlap val="100"/>
        <c:axId val="1725358240"/>
        <c:axId val="1725361152"/>
      </c:barChart>
      <c:lineChart>
        <c:grouping val="standard"/>
        <c:varyColors val="0"/>
        <c:ser>
          <c:idx val="8"/>
          <c:order val="6"/>
          <c:tx>
            <c:strRef>
              <c:f>WCPV!$J$1</c:f>
              <c:strCache>
                <c:ptCount val="1"/>
                <c:pt idx="0">
                  <c:v>6MIS WCPV</c:v>
                </c:pt>
              </c:strCache>
            </c:strRef>
          </c:tx>
          <c:spPr>
            <a:ln w="28575" cap="rnd">
              <a:noFill/>
              <a:round/>
            </a:ln>
            <a:effectLst/>
          </c:spPr>
          <c:marker>
            <c:symbol val="circle"/>
            <c:size val="6"/>
            <c:spPr>
              <a:solidFill>
                <a:schemeClr val="tx1"/>
              </a:solidFill>
              <a:ln w="9525">
                <a:noFill/>
              </a:ln>
              <a:effectLst/>
            </c:spPr>
          </c:marker>
          <c:cat>
            <c:multiLvlStrRef>
              <c:f>WCPV!$A$2:$B$74</c:f>
              <c:multiLvlStrCache>
                <c:ptCount val="73"/>
                <c:lvl>
                  <c:pt idx="0">
                    <c:v>1215 H</c:v>
                  </c:pt>
                  <c:pt idx="1">
                    <c:v>1415 H</c:v>
                  </c:pt>
                  <c:pt idx="2">
                    <c:v>1115 H</c:v>
                  </c:pt>
                  <c:pt idx="3">
                    <c:v>1115 T</c:v>
                  </c:pt>
                  <c:pt idx="4">
                    <c:v>1920 H</c:v>
                  </c:pt>
                  <c:pt idx="5">
                    <c:v>VIKING</c:v>
                  </c:pt>
                  <c:pt idx="6">
                    <c:v>LYNX SMART</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2820 H</c:v>
                  </c:pt>
                  <c:pt idx="25">
                    <c:v>4220 H LA</c:v>
                  </c:pt>
                  <c:pt idx="26">
                    <c:v>4825 H DTLA</c:v>
                  </c:pt>
                  <c:pt idx="27">
                    <c:v>3520 H TS</c:v>
                  </c:pt>
                  <c:pt idx="28">
                    <c:v>2820 H</c:v>
                  </c:pt>
                  <c:pt idx="29">
                    <c:v>1920 H</c:v>
                  </c:pt>
                  <c:pt idx="30">
                    <c:v>3520 H LA</c:v>
                  </c:pt>
                  <c:pt idx="31">
                    <c:v>4620 TT</c:v>
                  </c:pt>
                  <c:pt idx="32">
                    <c:v>4020 TT</c:v>
                  </c:pt>
                  <c:pt idx="33">
                    <c:v>1920 T</c:v>
                  </c:pt>
                  <c:pt idx="34">
                    <c:v>4120 H DTLA</c:v>
                  </c:pt>
                  <c:pt idx="35">
                    <c:v>2820 6X4 H</c:v>
                  </c:pt>
                  <c:pt idx="36">
                    <c:v>3120 H DTLA</c:v>
                  </c:pt>
                  <c:pt idx="37">
                    <c:v>4825 10X4T DTLA</c:v>
                  </c:pt>
                  <c:pt idx="38">
                    <c:v>5525 6X4 TT</c:v>
                  </c:pt>
                  <c:pt idx="39">
                    <c:v>3525 T TS</c:v>
                  </c:pt>
                  <c:pt idx="40">
                    <c:v>2825 T</c:v>
                  </c:pt>
                  <c:pt idx="41">
                    <c:v>4825 10X2 H DTLA</c:v>
                  </c:pt>
                  <c:pt idx="42">
                    <c:v>5525 4X2 TT</c:v>
                  </c:pt>
                  <c:pt idx="43">
                    <c:v>5425 TT</c:v>
                  </c:pt>
                  <c:pt idx="44">
                    <c:v>4825 10X2T DTLA</c:v>
                  </c:pt>
                  <c:pt idx="45">
                    <c:v>3532 T</c:v>
                  </c:pt>
                  <c:pt idx="46">
                    <c:v>4825 10X4 H DTLA</c:v>
                  </c:pt>
                  <c:pt idx="47">
                    <c:v>2825 6X4 H</c:v>
                  </c:pt>
                  <c:pt idx="48">
                    <c:v>2820 T</c:v>
                  </c:pt>
                  <c:pt idx="49">
                    <c:v>1920 T</c:v>
                  </c:pt>
                  <c:pt idx="50">
                    <c:v>2832 T</c:v>
                  </c:pt>
                  <c:pt idx="51">
                    <c:v>4120 H DTLA</c:v>
                  </c:pt>
                  <c:pt idx="52">
                    <c:v>4220 H LA</c:v>
                  </c:pt>
                  <c:pt idx="53">
                    <c:v>3532 T</c:v>
                  </c:pt>
                  <c:pt idx="54">
                    <c:v>1920 H</c:v>
                  </c:pt>
                  <c:pt idx="55">
                    <c:v>1916 H</c:v>
                  </c:pt>
                  <c:pt idx="56">
                    <c:v>2820 T</c:v>
                  </c:pt>
                  <c:pt idx="57">
                    <c:v>3520 T TS</c:v>
                  </c:pt>
                  <c:pt idx="58">
                    <c:v>2825 T</c:v>
                  </c:pt>
                  <c:pt idx="59">
                    <c:v>2820 RMC</c:v>
                  </c:pt>
                  <c:pt idx="60">
                    <c:v>3525 T TS</c:v>
                  </c:pt>
                  <c:pt idx="61">
                    <c:v>4620 TT</c:v>
                  </c:pt>
                  <c:pt idx="62">
                    <c:v>5525 6X4 TT</c:v>
                  </c:pt>
                  <c:pt idx="63">
                    <c:v>5525 4X2 TT</c:v>
                  </c:pt>
                  <c:pt idx="64">
                    <c:v>4220 10X4T LA</c:v>
                  </c:pt>
                  <c:pt idx="65">
                    <c:v>1920 H</c:v>
                  </c:pt>
                  <c:pt idx="66">
                    <c:v>4220 H LA</c:v>
                  </c:pt>
                  <c:pt idx="67">
                    <c:v>4020 TT</c:v>
                  </c:pt>
                  <c:pt idx="68">
                    <c:v>4220 T LA</c:v>
                  </c:pt>
                  <c:pt idx="69">
                    <c:v>3520 T LA</c:v>
                  </c:pt>
                  <c:pt idx="70">
                    <c:v>1920 T</c:v>
                  </c:pt>
                  <c:pt idx="71">
                    <c:v>3520 H LA</c:v>
                  </c:pt>
                  <c:pt idx="72">
                    <c:v>2820 H</c:v>
                  </c:pt>
                </c:lvl>
                <c:lvl>
                  <c:pt idx="0">
                    <c:v>BOSS</c:v>
                  </c:pt>
                  <c:pt idx="5">
                    <c:v>BUS</c:v>
                  </c:pt>
                  <c:pt idx="9">
                    <c:v>ECOMET</c:v>
                  </c:pt>
                  <c:pt idx="19">
                    <c:v>G45 CAB</c:v>
                  </c:pt>
                  <c:pt idx="25">
                    <c:v>MBP COWL</c:v>
                  </c:pt>
                  <c:pt idx="37">
                    <c:v>N CABIN</c:v>
                  </c:pt>
                  <c:pt idx="54">
                    <c:v>PASS COWL</c:v>
                  </c:pt>
                  <c:pt idx="56">
                    <c:v>U CABIN</c:v>
                  </c:pt>
                </c:lvl>
              </c:multiLvlStrCache>
            </c:multiLvlStrRef>
          </c:cat>
          <c:val>
            <c:numRef>
              <c:f>WCPV!$J$2:$J$74</c:f>
              <c:numCache>
                <c:formatCode>General</c:formatCode>
                <c:ptCount val="73"/>
                <c:pt idx="0">
                  <c:v>101.98400652479381</c:v>
                </c:pt>
                <c:pt idx="1">
                  <c:v>393.32555969175024</c:v>
                </c:pt>
                <c:pt idx="2">
                  <c:v>48.25454545454545</c:v>
                </c:pt>
                <c:pt idx="3">
                  <c:v>1224.3564164164163</c:v>
                </c:pt>
                <c:pt idx="4">
                  <c:v>95.020123961045897</c:v>
                </c:pt>
                <c:pt idx="5">
                  <c:v>66.061061519981962</c:v>
                </c:pt>
                <c:pt idx="6">
                  <c:v>104.92450640140231</c:v>
                </c:pt>
                <c:pt idx="7">
                  <c:v>96.053329159394622</c:v>
                </c:pt>
                <c:pt idx="8">
                  <c:v>40.521607142857142</c:v>
                </c:pt>
                <c:pt idx="9">
                  <c:v>853.44014158937739</c:v>
                </c:pt>
                <c:pt idx="10">
                  <c:v>1322.1082851571578</c:v>
                </c:pt>
                <c:pt idx="11">
                  <c:v>541.26455218086483</c:v>
                </c:pt>
                <c:pt idx="12">
                  <c:v>3387.7177960297786</c:v>
                </c:pt>
                <c:pt idx="13">
                  <c:v>77.408006715846298</c:v>
                </c:pt>
                <c:pt idx="14">
                  <c:v>192.79046296296295</c:v>
                </c:pt>
                <c:pt idx="15">
                  <c:v>4308.9148105847753</c:v>
                </c:pt>
                <c:pt idx="16">
                  <c:v>191.56630084946624</c:v>
                </c:pt>
                <c:pt idx="17">
                  <c:v>304.77421484134788</c:v>
                </c:pt>
                <c:pt idx="18">
                  <c:v>163.01588593704247</c:v>
                </c:pt>
                <c:pt idx="19">
                  <c:v>1394.8907933129206</c:v>
                </c:pt>
                <c:pt idx="20">
                  <c:v>1391.6998565339836</c:v>
                </c:pt>
                <c:pt idx="21">
                  <c:v>274.22121522527004</c:v>
                </c:pt>
                <c:pt idx="22">
                  <c:v>4372.2714285714292</c:v>
                </c:pt>
                <c:pt idx="23">
                  <c:v>1153.8239285714285</c:v>
                </c:pt>
                <c:pt idx="24">
                  <c:v>381.8623076923077</c:v>
                </c:pt>
                <c:pt idx="25">
                  <c:v>696.24997771280653</c:v>
                </c:pt>
                <c:pt idx="26">
                  <c:v>335.3865030543007</c:v>
                </c:pt>
                <c:pt idx="27">
                  <c:v>150.69218220203402</c:v>
                </c:pt>
                <c:pt idx="28">
                  <c:v>105.78193692451113</c:v>
                </c:pt>
                <c:pt idx="29">
                  <c:v>309.06722563244955</c:v>
                </c:pt>
                <c:pt idx="30">
                  <c:v>67.704941011824374</c:v>
                </c:pt>
                <c:pt idx="31">
                  <c:v>292.41064978728542</c:v>
                </c:pt>
                <c:pt idx="32">
                  <c:v>171.71952955239209</c:v>
                </c:pt>
                <c:pt idx="33">
                  <c:v>238.62685714285712</c:v>
                </c:pt>
                <c:pt idx="34">
                  <c:v>139.37522513253546</c:v>
                </c:pt>
                <c:pt idx="35">
                  <c:v>0</c:v>
                </c:pt>
                <c:pt idx="36">
                  <c:v>133.32929239510491</c:v>
                </c:pt>
                <c:pt idx="37">
                  <c:v>6621.6583079661605</c:v>
                </c:pt>
                <c:pt idx="38">
                  <c:v>1342.4339569271554</c:v>
                </c:pt>
                <c:pt idx="39">
                  <c:v>11917.814862511026</c:v>
                </c:pt>
                <c:pt idx="40">
                  <c:v>7653.3412884390546</c:v>
                </c:pt>
                <c:pt idx="41">
                  <c:v>1096.3900572299403</c:v>
                </c:pt>
                <c:pt idx="42">
                  <c:v>1402.9421723824387</c:v>
                </c:pt>
                <c:pt idx="43">
                  <c:v>1204.6828822673481</c:v>
                </c:pt>
                <c:pt idx="44">
                  <c:v>3852.9601637136975</c:v>
                </c:pt>
                <c:pt idx="45">
                  <c:v>5022.2126767092168</c:v>
                </c:pt>
                <c:pt idx="46">
                  <c:v>5536.8678860269592</c:v>
                </c:pt>
                <c:pt idx="47">
                  <c:v>802.17590909090916</c:v>
                </c:pt>
                <c:pt idx="48">
                  <c:v>560.34022028798631</c:v>
                </c:pt>
                <c:pt idx="49">
                  <c:v>0</c:v>
                </c:pt>
                <c:pt idx="50">
                  <c:v>5169.412619047619</c:v>
                </c:pt>
                <c:pt idx="51">
                  <c:v>110.28362204724409</c:v>
                </c:pt>
                <c:pt idx="52">
                  <c:v>573.36787878787879</c:v>
                </c:pt>
                <c:pt idx="53">
                  <c:v>2097.6180645161289</c:v>
                </c:pt>
                <c:pt idx="54">
                  <c:v>14.617891074757029</c:v>
                </c:pt>
                <c:pt idx="55">
                  <c:v>105.86236202196588</c:v>
                </c:pt>
                <c:pt idx="56">
                  <c:v>905.11032245677779</c:v>
                </c:pt>
                <c:pt idx="57">
                  <c:v>2608.0346995755294</c:v>
                </c:pt>
                <c:pt idx="58">
                  <c:v>6034.8603229074397</c:v>
                </c:pt>
                <c:pt idx="59">
                  <c:v>399.82788983038597</c:v>
                </c:pt>
                <c:pt idx="60">
                  <c:v>5414.9629361042089</c:v>
                </c:pt>
                <c:pt idx="61">
                  <c:v>193.02845940971162</c:v>
                </c:pt>
                <c:pt idx="62">
                  <c:v>733.13461630558743</c:v>
                </c:pt>
                <c:pt idx="63">
                  <c:v>535.7572093001487</c:v>
                </c:pt>
                <c:pt idx="64">
                  <c:v>1422.9801349206348</c:v>
                </c:pt>
                <c:pt idx="65">
                  <c:v>0</c:v>
                </c:pt>
                <c:pt idx="66">
                  <c:v>112.03486591358684</c:v>
                </c:pt>
                <c:pt idx="67">
                  <c:v>117.08451280498375</c:v>
                </c:pt>
                <c:pt idx="68">
                  <c:v>578.04167040079665</c:v>
                </c:pt>
                <c:pt idx="69">
                  <c:v>252.59461538461539</c:v>
                </c:pt>
                <c:pt idx="70">
                  <c:v>845.60264470333584</c:v>
                </c:pt>
                <c:pt idx="71">
                  <c:v>0</c:v>
                </c:pt>
                <c:pt idx="72">
                  <c:v>83.284429708222817</c:v>
                </c:pt>
              </c:numCache>
            </c:numRef>
          </c:val>
          <c:smooth val="0"/>
          <c:extLst>
            <c:ext xmlns:c16="http://schemas.microsoft.com/office/drawing/2014/chart" uri="{C3380CC4-5D6E-409C-BE32-E72D297353CC}">
              <c16:uniqueId val="{00000008-8549-40BD-9ABC-3EFF6628B59E}"/>
            </c:ext>
          </c:extLst>
        </c:ser>
        <c:ser>
          <c:idx val="9"/>
          <c:order val="7"/>
          <c:tx>
            <c:strRef>
              <c:f>WCPV!$K$1</c:f>
              <c:strCache>
                <c:ptCount val="1"/>
                <c:pt idx="0">
                  <c:v>12MIS WCPV</c:v>
                </c:pt>
              </c:strCache>
            </c:strRef>
          </c:tx>
          <c:spPr>
            <a:ln w="28575" cap="rnd">
              <a:noFill/>
              <a:round/>
            </a:ln>
            <a:effectLst/>
          </c:spPr>
          <c:marker>
            <c:symbol val="circle"/>
            <c:size val="6"/>
            <c:spPr>
              <a:solidFill>
                <a:srgbClr val="FF0000"/>
              </a:solidFill>
              <a:ln w="9525">
                <a:noFill/>
              </a:ln>
              <a:effectLst/>
            </c:spPr>
          </c:marker>
          <c:cat>
            <c:multiLvlStrRef>
              <c:f>WCPV!$A$2:$B$74</c:f>
              <c:multiLvlStrCache>
                <c:ptCount val="73"/>
                <c:lvl>
                  <c:pt idx="0">
                    <c:v>1215 H</c:v>
                  </c:pt>
                  <c:pt idx="1">
                    <c:v>1415 H</c:v>
                  </c:pt>
                  <c:pt idx="2">
                    <c:v>1115 H</c:v>
                  </c:pt>
                  <c:pt idx="3">
                    <c:v>1115 T</c:v>
                  </c:pt>
                  <c:pt idx="4">
                    <c:v>1920 H</c:v>
                  </c:pt>
                  <c:pt idx="5">
                    <c:v>VIKING</c:v>
                  </c:pt>
                  <c:pt idx="6">
                    <c:v>LYNX SMART</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2820 H</c:v>
                  </c:pt>
                  <c:pt idx="25">
                    <c:v>4220 H LA</c:v>
                  </c:pt>
                  <c:pt idx="26">
                    <c:v>4825 H DTLA</c:v>
                  </c:pt>
                  <c:pt idx="27">
                    <c:v>3520 H TS</c:v>
                  </c:pt>
                  <c:pt idx="28">
                    <c:v>2820 H</c:v>
                  </c:pt>
                  <c:pt idx="29">
                    <c:v>1920 H</c:v>
                  </c:pt>
                  <c:pt idx="30">
                    <c:v>3520 H LA</c:v>
                  </c:pt>
                  <c:pt idx="31">
                    <c:v>4620 TT</c:v>
                  </c:pt>
                  <c:pt idx="32">
                    <c:v>4020 TT</c:v>
                  </c:pt>
                  <c:pt idx="33">
                    <c:v>1920 T</c:v>
                  </c:pt>
                  <c:pt idx="34">
                    <c:v>4120 H DTLA</c:v>
                  </c:pt>
                  <c:pt idx="35">
                    <c:v>2820 6X4 H</c:v>
                  </c:pt>
                  <c:pt idx="36">
                    <c:v>3120 H DTLA</c:v>
                  </c:pt>
                  <c:pt idx="37">
                    <c:v>4825 10X4T DTLA</c:v>
                  </c:pt>
                  <c:pt idx="38">
                    <c:v>5525 6X4 TT</c:v>
                  </c:pt>
                  <c:pt idx="39">
                    <c:v>3525 T TS</c:v>
                  </c:pt>
                  <c:pt idx="40">
                    <c:v>2825 T</c:v>
                  </c:pt>
                  <c:pt idx="41">
                    <c:v>4825 10X2 H DTLA</c:v>
                  </c:pt>
                  <c:pt idx="42">
                    <c:v>5525 4X2 TT</c:v>
                  </c:pt>
                  <c:pt idx="43">
                    <c:v>5425 TT</c:v>
                  </c:pt>
                  <c:pt idx="44">
                    <c:v>4825 10X2T DTLA</c:v>
                  </c:pt>
                  <c:pt idx="45">
                    <c:v>3532 T</c:v>
                  </c:pt>
                  <c:pt idx="46">
                    <c:v>4825 10X4 H DTLA</c:v>
                  </c:pt>
                  <c:pt idx="47">
                    <c:v>2825 6X4 H</c:v>
                  </c:pt>
                  <c:pt idx="48">
                    <c:v>2820 T</c:v>
                  </c:pt>
                  <c:pt idx="49">
                    <c:v>1920 T</c:v>
                  </c:pt>
                  <c:pt idx="50">
                    <c:v>2832 T</c:v>
                  </c:pt>
                  <c:pt idx="51">
                    <c:v>4120 H DTLA</c:v>
                  </c:pt>
                  <c:pt idx="52">
                    <c:v>4220 H LA</c:v>
                  </c:pt>
                  <c:pt idx="53">
                    <c:v>3532 T</c:v>
                  </c:pt>
                  <c:pt idx="54">
                    <c:v>1920 H</c:v>
                  </c:pt>
                  <c:pt idx="55">
                    <c:v>1916 H</c:v>
                  </c:pt>
                  <c:pt idx="56">
                    <c:v>2820 T</c:v>
                  </c:pt>
                  <c:pt idx="57">
                    <c:v>3520 T TS</c:v>
                  </c:pt>
                  <c:pt idx="58">
                    <c:v>2825 T</c:v>
                  </c:pt>
                  <c:pt idx="59">
                    <c:v>2820 RMC</c:v>
                  </c:pt>
                  <c:pt idx="60">
                    <c:v>3525 T TS</c:v>
                  </c:pt>
                  <c:pt idx="61">
                    <c:v>4620 TT</c:v>
                  </c:pt>
                  <c:pt idx="62">
                    <c:v>5525 6X4 TT</c:v>
                  </c:pt>
                  <c:pt idx="63">
                    <c:v>5525 4X2 TT</c:v>
                  </c:pt>
                  <c:pt idx="64">
                    <c:v>4220 10X4T LA</c:v>
                  </c:pt>
                  <c:pt idx="65">
                    <c:v>1920 H</c:v>
                  </c:pt>
                  <c:pt idx="66">
                    <c:v>4220 H LA</c:v>
                  </c:pt>
                  <c:pt idx="67">
                    <c:v>4020 TT</c:v>
                  </c:pt>
                  <c:pt idx="68">
                    <c:v>4220 T LA</c:v>
                  </c:pt>
                  <c:pt idx="69">
                    <c:v>3520 T LA</c:v>
                  </c:pt>
                  <c:pt idx="70">
                    <c:v>1920 T</c:v>
                  </c:pt>
                  <c:pt idx="71">
                    <c:v>3520 H LA</c:v>
                  </c:pt>
                  <c:pt idx="72">
                    <c:v>2820 H</c:v>
                  </c:pt>
                </c:lvl>
                <c:lvl>
                  <c:pt idx="0">
                    <c:v>BOSS</c:v>
                  </c:pt>
                  <c:pt idx="5">
                    <c:v>BUS</c:v>
                  </c:pt>
                  <c:pt idx="9">
                    <c:v>ECOMET</c:v>
                  </c:pt>
                  <c:pt idx="19">
                    <c:v>G45 CAB</c:v>
                  </c:pt>
                  <c:pt idx="25">
                    <c:v>MBP COWL</c:v>
                  </c:pt>
                  <c:pt idx="37">
                    <c:v>N CABIN</c:v>
                  </c:pt>
                  <c:pt idx="54">
                    <c:v>PASS COWL</c:v>
                  </c:pt>
                  <c:pt idx="56">
                    <c:v>U CABIN</c:v>
                  </c:pt>
                </c:lvl>
              </c:multiLvlStrCache>
            </c:multiLvlStrRef>
          </c:cat>
          <c:val>
            <c:numRef>
              <c:f>WCPV!$K$2:$K$74</c:f>
              <c:numCache>
                <c:formatCode>General</c:formatCode>
                <c:ptCount val="73"/>
                <c:pt idx="0">
                  <c:v>668.19898384417729</c:v>
                </c:pt>
                <c:pt idx="1">
                  <c:v>1193.5981923990607</c:v>
                </c:pt>
                <c:pt idx="2">
                  <c:v>226.48536040552585</c:v>
                </c:pt>
                <c:pt idx="3">
                  <c:v>2724.3310665688555</c:v>
                </c:pt>
                <c:pt idx="4">
                  <c:v>275.84830757018887</c:v>
                </c:pt>
                <c:pt idx="5">
                  <c:v>487.01766592605975</c:v>
                </c:pt>
                <c:pt idx="6">
                  <c:v>718.22041570554768</c:v>
                </c:pt>
                <c:pt idx="7">
                  <c:v>547.19829002800077</c:v>
                </c:pt>
                <c:pt idx="8">
                  <c:v>473.44238528636708</c:v>
                </c:pt>
                <c:pt idx="9">
                  <c:v>2438.7239452486647</c:v>
                </c:pt>
                <c:pt idx="10">
                  <c:v>4917.7787113766481</c:v>
                </c:pt>
                <c:pt idx="11">
                  <c:v>2092.6748575911297</c:v>
                </c:pt>
                <c:pt idx="12">
                  <c:v>6540.8795349659104</c:v>
                </c:pt>
                <c:pt idx="13">
                  <c:v>436.66108307164092</c:v>
                </c:pt>
                <c:pt idx="14">
                  <c:v>848.57873040298182</c:v>
                </c:pt>
                <c:pt idx="15">
                  <c:v>6004.5358732226969</c:v>
                </c:pt>
                <c:pt idx="16">
                  <c:v>373.40017390715514</c:v>
                </c:pt>
                <c:pt idx="17">
                  <c:v>340.5742148413479</c:v>
                </c:pt>
                <c:pt idx="18">
                  <c:v>634.11917361435565</c:v>
                </c:pt>
                <c:pt idx="19">
                  <c:v>3373.4711554653009</c:v>
                </c:pt>
                <c:pt idx="20">
                  <c:v>2711.70019794772</c:v>
                </c:pt>
                <c:pt idx="21">
                  <c:v>900.77587420125167</c:v>
                </c:pt>
                <c:pt idx="22">
                  <c:v>8627.2014285714286</c:v>
                </c:pt>
                <c:pt idx="23">
                  <c:v>1548.5342989417989</c:v>
                </c:pt>
                <c:pt idx="24">
                  <c:v>381.8623076923077</c:v>
                </c:pt>
                <c:pt idx="25">
                  <c:v>2015.6640591464461</c:v>
                </c:pt>
                <c:pt idx="26">
                  <c:v>1111.2776453612739</c:v>
                </c:pt>
                <c:pt idx="27">
                  <c:v>600.76472614350621</c:v>
                </c:pt>
                <c:pt idx="28">
                  <c:v>263.81291378878393</c:v>
                </c:pt>
                <c:pt idx="29">
                  <c:v>931.86990400264256</c:v>
                </c:pt>
                <c:pt idx="30">
                  <c:v>582.79678037145538</c:v>
                </c:pt>
                <c:pt idx="31">
                  <c:v>1020.0978219829428</c:v>
                </c:pt>
                <c:pt idx="32">
                  <c:v>429.98423990522303</c:v>
                </c:pt>
                <c:pt idx="33">
                  <c:v>548.48397943787404</c:v>
                </c:pt>
                <c:pt idx="34">
                  <c:v>450.41957748702725</c:v>
                </c:pt>
                <c:pt idx="35">
                  <c:v>787.77677419354848</c:v>
                </c:pt>
                <c:pt idx="36">
                  <c:v>572.71419151747614</c:v>
                </c:pt>
                <c:pt idx="37">
                  <c:v>14031.338364031681</c:v>
                </c:pt>
                <c:pt idx="38">
                  <c:v>4658.2622142306745</c:v>
                </c:pt>
                <c:pt idx="39">
                  <c:v>21614.476578840535</c:v>
                </c:pt>
                <c:pt idx="40">
                  <c:v>16370.161228628198</c:v>
                </c:pt>
                <c:pt idx="41">
                  <c:v>3127.8713590622929</c:v>
                </c:pt>
                <c:pt idx="42">
                  <c:v>5222.1193315732053</c:v>
                </c:pt>
                <c:pt idx="43">
                  <c:v>5474.0428545629638</c:v>
                </c:pt>
                <c:pt idx="44">
                  <c:v>8471.3399695017652</c:v>
                </c:pt>
                <c:pt idx="45">
                  <c:v>9323.0933374982942</c:v>
                </c:pt>
                <c:pt idx="46">
                  <c:v>7198.6661567036508</c:v>
                </c:pt>
                <c:pt idx="47">
                  <c:v>802.17590909090916</c:v>
                </c:pt>
                <c:pt idx="48">
                  <c:v>1748.1657798117958</c:v>
                </c:pt>
                <c:pt idx="49">
                  <c:v>378.56710931174086</c:v>
                </c:pt>
                <c:pt idx="50">
                  <c:v>7851.6719940476196</c:v>
                </c:pt>
                <c:pt idx="51">
                  <c:v>392.57765933739415</c:v>
                </c:pt>
                <c:pt idx="52">
                  <c:v>1603.0819964349375</c:v>
                </c:pt>
                <c:pt idx="53">
                  <c:v>2097.6180645161289</c:v>
                </c:pt>
                <c:pt idx="54">
                  <c:v>166.25515395147556</c:v>
                </c:pt>
                <c:pt idx="55">
                  <c:v>419.60344305235571</c:v>
                </c:pt>
                <c:pt idx="56">
                  <c:v>2299.3292255972738</c:v>
                </c:pt>
                <c:pt idx="57">
                  <c:v>5146.2691485196319</c:v>
                </c:pt>
                <c:pt idx="58">
                  <c:v>10753.081095238</c:v>
                </c:pt>
                <c:pt idx="59">
                  <c:v>1443.3914105219847</c:v>
                </c:pt>
                <c:pt idx="60">
                  <c:v>11794.028068608081</c:v>
                </c:pt>
                <c:pt idx="61">
                  <c:v>1030.5673861171358</c:v>
                </c:pt>
                <c:pt idx="62">
                  <c:v>1951.1639785122322</c:v>
                </c:pt>
                <c:pt idx="63">
                  <c:v>1945.491689248784</c:v>
                </c:pt>
                <c:pt idx="64">
                  <c:v>3790.1628895859676</c:v>
                </c:pt>
                <c:pt idx="65">
                  <c:v>531.30442460317454</c:v>
                </c:pt>
                <c:pt idx="66">
                  <c:v>453.15359199977115</c:v>
                </c:pt>
                <c:pt idx="67">
                  <c:v>422.19059779960821</c:v>
                </c:pt>
                <c:pt idx="68">
                  <c:v>1166.5178508009435</c:v>
                </c:pt>
                <c:pt idx="69">
                  <c:v>1414.403647967011</c:v>
                </c:pt>
                <c:pt idx="70">
                  <c:v>1006.3001806314796</c:v>
                </c:pt>
                <c:pt idx="71">
                  <c:v>156.74959999999999</c:v>
                </c:pt>
                <c:pt idx="72">
                  <c:v>299.39201547679119</c:v>
                </c:pt>
              </c:numCache>
            </c:numRef>
          </c:val>
          <c:smooth val="0"/>
          <c:extLst>
            <c:ext xmlns:c16="http://schemas.microsoft.com/office/drawing/2014/chart" uri="{C3380CC4-5D6E-409C-BE32-E72D297353CC}">
              <c16:uniqueId val="{00000009-8549-40BD-9ABC-3EFF6628B59E}"/>
            </c:ext>
          </c:extLst>
        </c:ser>
        <c:dLbls>
          <c:showLegendKey val="0"/>
          <c:showVal val="0"/>
          <c:showCatName val="0"/>
          <c:showSerName val="0"/>
          <c:showPercent val="0"/>
          <c:showBubbleSize val="0"/>
        </c:dLbls>
        <c:marker val="1"/>
        <c:smooth val="0"/>
        <c:axId val="1725358240"/>
        <c:axId val="1725361152"/>
      </c:lineChart>
      <c:catAx>
        <c:axId val="4903904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0391311"/>
        <c:crosses val="autoZero"/>
        <c:auto val="1"/>
        <c:lblAlgn val="ctr"/>
        <c:lblOffset val="100"/>
        <c:noMultiLvlLbl val="0"/>
      </c:catAx>
      <c:valAx>
        <c:axId val="490391311"/>
        <c:scaling>
          <c:orientation val="minMax"/>
          <c:max val="6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Warrnty</a:t>
                </a:r>
                <a:r>
                  <a:rPr lang="en-US" baseline="0"/>
                  <a:t> cost in Rs.Lakhs</a:t>
                </a:r>
                <a:r>
                  <a:rPr lang="en-US"/>
                  <a:t> --&gt;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0390479"/>
        <c:crosses val="autoZero"/>
        <c:crossBetween val="between"/>
        <c:majorUnit val="100"/>
      </c:valAx>
      <c:valAx>
        <c:axId val="1725361152"/>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WCPV (Rs.)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5358240"/>
        <c:crosses val="max"/>
        <c:crossBetween val="between"/>
      </c:valAx>
      <c:catAx>
        <c:axId val="1725358240"/>
        <c:scaling>
          <c:orientation val="minMax"/>
        </c:scaling>
        <c:delete val="1"/>
        <c:axPos val="b"/>
        <c:numFmt formatCode="General" sourceLinked="1"/>
        <c:majorTickMark val="out"/>
        <c:minorTickMark val="none"/>
        <c:tickLblPos val="nextTo"/>
        <c:crossAx val="1725361152"/>
        <c:crosses val="autoZero"/>
        <c:auto val="1"/>
        <c:lblAlgn val="ctr"/>
        <c:lblOffset val="100"/>
        <c:noMultiLvlLbl val="0"/>
      </c:catAx>
      <c:spPr>
        <a:noFill/>
        <a:ln>
          <a:noFill/>
        </a:ln>
        <a:effectLst/>
      </c:spPr>
    </c:plotArea>
    <c:legend>
      <c:legendPos val="b"/>
      <c:layout>
        <c:manualLayout>
          <c:xMode val="edge"/>
          <c:yMode val="edge"/>
          <c:x val="0.24338062155900067"/>
          <c:y val="0.93430609947791632"/>
          <c:w val="0.54074091723674633"/>
          <c:h val="6.569389487798842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bg1">
          <a:lumMod val="65000"/>
        </a:schemeClr>
      </a:solidFill>
      <a:round/>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Clutch burnt cases till Feb'23</a:t>
            </a:r>
            <a:r>
              <a:rPr lang="en-US" b="1" baseline="0"/>
              <a:t> </a:t>
            </a:r>
            <a:r>
              <a:rPr lang="en-US" b="1"/>
              <a:t>(Incidence wise)</a:t>
            </a:r>
          </a:p>
        </c:rich>
      </c:tx>
      <c:layout>
        <c:manualLayout>
          <c:xMode val="edge"/>
          <c:yMode val="edge"/>
          <c:x val="0.35562239623094205"/>
          <c:y val="0"/>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668492627771996E-2"/>
          <c:y val="8.1609338306395926E-2"/>
          <c:w val="0.90950080649689702"/>
          <c:h val="0.45468814753418979"/>
        </c:manualLayout>
      </c:layout>
      <c:barChart>
        <c:barDir val="col"/>
        <c:grouping val="stacked"/>
        <c:varyColors val="0"/>
        <c:ser>
          <c:idx val="5"/>
          <c:order val="4"/>
          <c:tx>
            <c:strRef>
              <c:f>IPTV!$I$1</c:f>
              <c:strCache>
                <c:ptCount val="1"/>
                <c:pt idx="0">
                  <c:v>380 Valeo</c:v>
                </c:pt>
              </c:strCache>
            </c:strRef>
          </c:tx>
          <c:spPr>
            <a:solidFill>
              <a:srgbClr val="00B050"/>
            </a:solidFill>
            <a:ln>
              <a:noFill/>
            </a:ln>
            <a:effectLst/>
          </c:spPr>
          <c:invertIfNegative val="0"/>
          <c:cat>
            <c:multiLvlStrRef>
              <c:f>IPTV!$A$2:$B$69</c:f>
              <c:multiLvlStrCache>
                <c:ptCount val="68"/>
                <c:lvl>
                  <c:pt idx="0">
                    <c:v>1215 H</c:v>
                  </c:pt>
                  <c:pt idx="1">
                    <c:v>1415 H</c:v>
                  </c:pt>
                  <c:pt idx="2">
                    <c:v>1115 H</c:v>
                  </c:pt>
                  <c:pt idx="3">
                    <c:v>1115 T</c:v>
                  </c:pt>
                  <c:pt idx="4">
                    <c:v>1920 H</c:v>
                  </c:pt>
                  <c:pt idx="5">
                    <c:v>LYNX SMART</c:v>
                  </c:pt>
                  <c:pt idx="6">
                    <c:v>VIKING</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4220 H LA</c:v>
                  </c:pt>
                  <c:pt idx="25">
                    <c:v>4825 H DTLA</c:v>
                  </c:pt>
                  <c:pt idx="26">
                    <c:v>3520 H TS</c:v>
                  </c:pt>
                  <c:pt idx="27">
                    <c:v>2820 H</c:v>
                  </c:pt>
                  <c:pt idx="28">
                    <c:v>1920 H</c:v>
                  </c:pt>
                  <c:pt idx="29">
                    <c:v>3520H LA</c:v>
                  </c:pt>
                  <c:pt idx="30">
                    <c:v>4620  TT</c:v>
                  </c:pt>
                  <c:pt idx="31">
                    <c:v>4020 TT</c:v>
                  </c:pt>
                  <c:pt idx="32">
                    <c:v>1920 T</c:v>
                  </c:pt>
                  <c:pt idx="33">
                    <c:v>4120 H DTLA</c:v>
                  </c:pt>
                  <c:pt idx="34">
                    <c:v>2820 6X4 H</c:v>
                  </c:pt>
                  <c:pt idx="35">
                    <c:v>3120 H DTLA</c:v>
                  </c:pt>
                  <c:pt idx="36">
                    <c:v>4825 10X4T DTLA</c:v>
                  </c:pt>
                  <c:pt idx="37">
                    <c:v>3525 T TS</c:v>
                  </c:pt>
                  <c:pt idx="38">
                    <c:v>5525 6X4 TT</c:v>
                  </c:pt>
                  <c:pt idx="39">
                    <c:v>2825 T</c:v>
                  </c:pt>
                  <c:pt idx="40">
                    <c:v>4825 10X2H DTLA</c:v>
                  </c:pt>
                  <c:pt idx="41">
                    <c:v>5525 4X2 TT</c:v>
                  </c:pt>
                  <c:pt idx="42">
                    <c:v>5425 TT</c:v>
                  </c:pt>
                  <c:pt idx="43">
                    <c:v>4825 10X2T DTLA</c:v>
                  </c:pt>
                  <c:pt idx="44">
                    <c:v>4825 10X4H DTLA</c:v>
                  </c:pt>
                  <c:pt idx="45">
                    <c:v>3532 T</c:v>
                  </c:pt>
                  <c:pt idx="46">
                    <c:v>2825 6X4 H</c:v>
                  </c:pt>
                  <c:pt idx="47">
                    <c:v>2820 T</c:v>
                  </c:pt>
                  <c:pt idx="48">
                    <c:v>1920 T</c:v>
                  </c:pt>
                  <c:pt idx="49">
                    <c:v>1920 H</c:v>
                  </c:pt>
                  <c:pt idx="50">
                    <c:v>1916 H</c:v>
                  </c:pt>
                  <c:pt idx="51">
                    <c:v>2820 T</c:v>
                  </c:pt>
                  <c:pt idx="52">
                    <c:v>3520 T TS</c:v>
                  </c:pt>
                  <c:pt idx="53">
                    <c:v>2825 T</c:v>
                  </c:pt>
                  <c:pt idx="54">
                    <c:v>2820 RMC</c:v>
                  </c:pt>
                  <c:pt idx="55">
                    <c:v>3525 T TS</c:v>
                  </c:pt>
                  <c:pt idx="56">
                    <c:v>4620 TT</c:v>
                  </c:pt>
                  <c:pt idx="57">
                    <c:v>5525 6X4 TT</c:v>
                  </c:pt>
                  <c:pt idx="58">
                    <c:v>5525 4X2 TT</c:v>
                  </c:pt>
                  <c:pt idx="59">
                    <c:v>4220 10X4T LA</c:v>
                  </c:pt>
                  <c:pt idx="60">
                    <c:v>4220 10X2H LA</c:v>
                  </c:pt>
                  <c:pt idx="61">
                    <c:v>1920 H</c:v>
                  </c:pt>
                  <c:pt idx="62">
                    <c:v>4020 TT</c:v>
                  </c:pt>
                  <c:pt idx="63">
                    <c:v>4220 10X2T LA</c:v>
                  </c:pt>
                  <c:pt idx="64">
                    <c:v>3520 T LA</c:v>
                  </c:pt>
                  <c:pt idx="65">
                    <c:v>3520 H LA</c:v>
                  </c:pt>
                  <c:pt idx="66">
                    <c:v>2820 H</c:v>
                  </c:pt>
                  <c:pt idx="67">
                    <c:v>1920 T</c:v>
                  </c:pt>
                </c:lvl>
                <c:lvl>
                  <c:pt idx="0">
                    <c:v>BOSS</c:v>
                  </c:pt>
                  <c:pt idx="5">
                    <c:v>BUS</c:v>
                  </c:pt>
                  <c:pt idx="9">
                    <c:v>ECOMET</c:v>
                  </c:pt>
                  <c:pt idx="19">
                    <c:v>G45 CAB</c:v>
                  </c:pt>
                  <c:pt idx="24">
                    <c:v>MBP COWL</c:v>
                  </c:pt>
                  <c:pt idx="36">
                    <c:v>N CABIN</c:v>
                  </c:pt>
                  <c:pt idx="49">
                    <c:v>PASS COWL</c:v>
                  </c:pt>
                  <c:pt idx="51">
                    <c:v>U CABIN</c:v>
                  </c:pt>
                </c:lvl>
              </c:multiLvlStrCache>
            </c:multiLvlStrRef>
          </c:cat>
          <c:val>
            <c:numRef>
              <c:f>IPTV!$I$2:$I$69</c:f>
              <c:numCache>
                <c:formatCode>General</c:formatCode>
                <c:ptCount val="68"/>
                <c:pt idx="4">
                  <c:v>10</c:v>
                </c:pt>
                <c:pt idx="6">
                  <c:v>95</c:v>
                </c:pt>
                <c:pt idx="8">
                  <c:v>10</c:v>
                </c:pt>
                <c:pt idx="27">
                  <c:v>29</c:v>
                </c:pt>
                <c:pt idx="28">
                  <c:v>31</c:v>
                </c:pt>
                <c:pt idx="49">
                  <c:v>6</c:v>
                </c:pt>
              </c:numCache>
            </c:numRef>
          </c:val>
          <c:extLst>
            <c:ext xmlns:c16="http://schemas.microsoft.com/office/drawing/2014/chart" uri="{C3380CC4-5D6E-409C-BE32-E72D297353CC}">
              <c16:uniqueId val="{00000000-2D19-4C2D-9467-060F82B9C74D}"/>
            </c:ext>
          </c:extLst>
        </c:ser>
        <c:dLbls>
          <c:showLegendKey val="0"/>
          <c:showVal val="0"/>
          <c:showCatName val="0"/>
          <c:showSerName val="0"/>
          <c:showPercent val="0"/>
          <c:showBubbleSize val="0"/>
        </c:dLbls>
        <c:gapWidth val="66"/>
        <c:overlap val="100"/>
        <c:axId val="490390479"/>
        <c:axId val="490391311"/>
      </c:barChart>
      <c:barChart>
        <c:barDir val="col"/>
        <c:grouping val="stacked"/>
        <c:varyColors val="0"/>
        <c:ser>
          <c:idx val="0"/>
          <c:order val="0"/>
          <c:tx>
            <c:strRef>
              <c:f>IPTV!$D$1</c:f>
              <c:strCache>
                <c:ptCount val="1"/>
                <c:pt idx="0">
                  <c:v>395 Luk</c:v>
                </c:pt>
              </c:strCache>
            </c:strRef>
          </c:tx>
          <c:spPr>
            <a:solidFill>
              <a:schemeClr val="accent4"/>
            </a:solidFill>
            <a:ln>
              <a:noFill/>
            </a:ln>
            <a:effectLst/>
          </c:spPr>
          <c:invertIfNegative val="0"/>
          <c:cat>
            <c:multiLvlStrRef>
              <c:f>IPTV!$A$2:$B$69</c:f>
              <c:multiLvlStrCache>
                <c:ptCount val="68"/>
                <c:lvl>
                  <c:pt idx="0">
                    <c:v>1215 H</c:v>
                  </c:pt>
                  <c:pt idx="1">
                    <c:v>1415 H</c:v>
                  </c:pt>
                  <c:pt idx="2">
                    <c:v>1115 H</c:v>
                  </c:pt>
                  <c:pt idx="3">
                    <c:v>1115 T</c:v>
                  </c:pt>
                  <c:pt idx="4">
                    <c:v>1920 H</c:v>
                  </c:pt>
                  <c:pt idx="5">
                    <c:v>LYNX SMART</c:v>
                  </c:pt>
                  <c:pt idx="6">
                    <c:v>VIKING</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4220 H LA</c:v>
                  </c:pt>
                  <c:pt idx="25">
                    <c:v>4825 H DTLA</c:v>
                  </c:pt>
                  <c:pt idx="26">
                    <c:v>3520 H TS</c:v>
                  </c:pt>
                  <c:pt idx="27">
                    <c:v>2820 H</c:v>
                  </c:pt>
                  <c:pt idx="28">
                    <c:v>1920 H</c:v>
                  </c:pt>
                  <c:pt idx="29">
                    <c:v>3520H LA</c:v>
                  </c:pt>
                  <c:pt idx="30">
                    <c:v>4620  TT</c:v>
                  </c:pt>
                  <c:pt idx="31">
                    <c:v>4020 TT</c:v>
                  </c:pt>
                  <c:pt idx="32">
                    <c:v>1920 T</c:v>
                  </c:pt>
                  <c:pt idx="33">
                    <c:v>4120 H DTLA</c:v>
                  </c:pt>
                  <c:pt idx="34">
                    <c:v>2820 6X4 H</c:v>
                  </c:pt>
                  <c:pt idx="35">
                    <c:v>3120 H DTLA</c:v>
                  </c:pt>
                  <c:pt idx="36">
                    <c:v>4825 10X4T DTLA</c:v>
                  </c:pt>
                  <c:pt idx="37">
                    <c:v>3525 T TS</c:v>
                  </c:pt>
                  <c:pt idx="38">
                    <c:v>5525 6X4 TT</c:v>
                  </c:pt>
                  <c:pt idx="39">
                    <c:v>2825 T</c:v>
                  </c:pt>
                  <c:pt idx="40">
                    <c:v>4825 10X2H DTLA</c:v>
                  </c:pt>
                  <c:pt idx="41">
                    <c:v>5525 4X2 TT</c:v>
                  </c:pt>
                  <c:pt idx="42">
                    <c:v>5425 TT</c:v>
                  </c:pt>
                  <c:pt idx="43">
                    <c:v>4825 10X2T DTLA</c:v>
                  </c:pt>
                  <c:pt idx="44">
                    <c:v>4825 10X4H DTLA</c:v>
                  </c:pt>
                  <c:pt idx="45">
                    <c:v>3532 T</c:v>
                  </c:pt>
                  <c:pt idx="46">
                    <c:v>2825 6X4 H</c:v>
                  </c:pt>
                  <c:pt idx="47">
                    <c:v>2820 T</c:v>
                  </c:pt>
                  <c:pt idx="48">
                    <c:v>1920 T</c:v>
                  </c:pt>
                  <c:pt idx="49">
                    <c:v>1920 H</c:v>
                  </c:pt>
                  <c:pt idx="50">
                    <c:v>1916 H</c:v>
                  </c:pt>
                  <c:pt idx="51">
                    <c:v>2820 T</c:v>
                  </c:pt>
                  <c:pt idx="52">
                    <c:v>3520 T TS</c:v>
                  </c:pt>
                  <c:pt idx="53">
                    <c:v>2825 T</c:v>
                  </c:pt>
                  <c:pt idx="54">
                    <c:v>2820 RMC</c:v>
                  </c:pt>
                  <c:pt idx="55">
                    <c:v>3525 T TS</c:v>
                  </c:pt>
                  <c:pt idx="56">
                    <c:v>4620 TT</c:v>
                  </c:pt>
                  <c:pt idx="57">
                    <c:v>5525 6X4 TT</c:v>
                  </c:pt>
                  <c:pt idx="58">
                    <c:v>5525 4X2 TT</c:v>
                  </c:pt>
                  <c:pt idx="59">
                    <c:v>4220 10X4T LA</c:v>
                  </c:pt>
                  <c:pt idx="60">
                    <c:v>4220 10X2H LA</c:v>
                  </c:pt>
                  <c:pt idx="61">
                    <c:v>1920 H</c:v>
                  </c:pt>
                  <c:pt idx="62">
                    <c:v>4020 TT</c:v>
                  </c:pt>
                  <c:pt idx="63">
                    <c:v>4220 10X2T LA</c:v>
                  </c:pt>
                  <c:pt idx="64">
                    <c:v>3520 T LA</c:v>
                  </c:pt>
                  <c:pt idx="65">
                    <c:v>3520 H LA</c:v>
                  </c:pt>
                  <c:pt idx="66">
                    <c:v>2820 H</c:v>
                  </c:pt>
                  <c:pt idx="67">
                    <c:v>1920 T</c:v>
                  </c:pt>
                </c:lvl>
                <c:lvl>
                  <c:pt idx="0">
                    <c:v>BOSS</c:v>
                  </c:pt>
                  <c:pt idx="5">
                    <c:v>BUS</c:v>
                  </c:pt>
                  <c:pt idx="9">
                    <c:v>ECOMET</c:v>
                  </c:pt>
                  <c:pt idx="19">
                    <c:v>G45 CAB</c:v>
                  </c:pt>
                  <c:pt idx="24">
                    <c:v>MBP COWL</c:v>
                  </c:pt>
                  <c:pt idx="36">
                    <c:v>N CABIN</c:v>
                  </c:pt>
                  <c:pt idx="49">
                    <c:v>PASS COWL</c:v>
                  </c:pt>
                  <c:pt idx="51">
                    <c:v>U CABIN</c:v>
                  </c:pt>
                </c:lvl>
              </c:multiLvlStrCache>
            </c:multiLvlStrRef>
          </c:cat>
          <c:val>
            <c:numRef>
              <c:f>IPTV!$D$2:$D$69</c:f>
              <c:numCache>
                <c:formatCode>General</c:formatCode>
                <c:ptCount val="68"/>
                <c:pt idx="20">
                  <c:v>1</c:v>
                </c:pt>
                <c:pt idx="25">
                  <c:v>41</c:v>
                </c:pt>
                <c:pt idx="27">
                  <c:v>1</c:v>
                </c:pt>
                <c:pt idx="36">
                  <c:v>1964</c:v>
                </c:pt>
                <c:pt idx="37">
                  <c:v>1161</c:v>
                </c:pt>
                <c:pt idx="38">
                  <c:v>1313</c:v>
                </c:pt>
                <c:pt idx="39">
                  <c:v>722</c:v>
                </c:pt>
                <c:pt idx="40">
                  <c:v>742</c:v>
                </c:pt>
                <c:pt idx="41">
                  <c:v>480</c:v>
                </c:pt>
                <c:pt idx="42">
                  <c:v>240</c:v>
                </c:pt>
                <c:pt idx="43">
                  <c:v>91</c:v>
                </c:pt>
                <c:pt idx="44">
                  <c:v>63</c:v>
                </c:pt>
                <c:pt idx="46">
                  <c:v>31</c:v>
                </c:pt>
                <c:pt idx="52">
                  <c:v>18</c:v>
                </c:pt>
                <c:pt idx="53">
                  <c:v>211</c:v>
                </c:pt>
                <c:pt idx="55">
                  <c:v>552</c:v>
                </c:pt>
                <c:pt idx="56">
                  <c:v>1</c:v>
                </c:pt>
                <c:pt idx="57">
                  <c:v>10</c:v>
                </c:pt>
                <c:pt idx="58">
                  <c:v>4</c:v>
                </c:pt>
              </c:numCache>
            </c:numRef>
          </c:val>
          <c:extLst>
            <c:ext xmlns:c16="http://schemas.microsoft.com/office/drawing/2014/chart" uri="{C3380CC4-5D6E-409C-BE32-E72D297353CC}">
              <c16:uniqueId val="{00000001-2D19-4C2D-9467-060F82B9C74D}"/>
            </c:ext>
          </c:extLst>
        </c:ser>
        <c:ser>
          <c:idx val="1"/>
          <c:order val="1"/>
          <c:tx>
            <c:strRef>
              <c:f>IPTV!$E$1</c:f>
              <c:strCache>
                <c:ptCount val="1"/>
                <c:pt idx="0">
                  <c:v>330 Luk</c:v>
                </c:pt>
              </c:strCache>
            </c:strRef>
          </c:tx>
          <c:spPr>
            <a:solidFill>
              <a:srgbClr val="996633"/>
            </a:solidFill>
            <a:ln>
              <a:noFill/>
            </a:ln>
            <a:effectLst/>
          </c:spPr>
          <c:invertIfNegative val="0"/>
          <c:cat>
            <c:multiLvlStrRef>
              <c:f>IPTV!$A$2:$B$69</c:f>
              <c:multiLvlStrCache>
                <c:ptCount val="68"/>
                <c:lvl>
                  <c:pt idx="0">
                    <c:v>1215 H</c:v>
                  </c:pt>
                  <c:pt idx="1">
                    <c:v>1415 H</c:v>
                  </c:pt>
                  <c:pt idx="2">
                    <c:v>1115 H</c:v>
                  </c:pt>
                  <c:pt idx="3">
                    <c:v>1115 T</c:v>
                  </c:pt>
                  <c:pt idx="4">
                    <c:v>1920 H</c:v>
                  </c:pt>
                  <c:pt idx="5">
                    <c:v>LYNX SMART</c:v>
                  </c:pt>
                  <c:pt idx="6">
                    <c:v>VIKING</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4220 H LA</c:v>
                  </c:pt>
                  <c:pt idx="25">
                    <c:v>4825 H DTLA</c:v>
                  </c:pt>
                  <c:pt idx="26">
                    <c:v>3520 H TS</c:v>
                  </c:pt>
                  <c:pt idx="27">
                    <c:v>2820 H</c:v>
                  </c:pt>
                  <c:pt idx="28">
                    <c:v>1920 H</c:v>
                  </c:pt>
                  <c:pt idx="29">
                    <c:v>3520H LA</c:v>
                  </c:pt>
                  <c:pt idx="30">
                    <c:v>4620  TT</c:v>
                  </c:pt>
                  <c:pt idx="31">
                    <c:v>4020 TT</c:v>
                  </c:pt>
                  <c:pt idx="32">
                    <c:v>1920 T</c:v>
                  </c:pt>
                  <c:pt idx="33">
                    <c:v>4120 H DTLA</c:v>
                  </c:pt>
                  <c:pt idx="34">
                    <c:v>2820 6X4 H</c:v>
                  </c:pt>
                  <c:pt idx="35">
                    <c:v>3120 H DTLA</c:v>
                  </c:pt>
                  <c:pt idx="36">
                    <c:v>4825 10X4T DTLA</c:v>
                  </c:pt>
                  <c:pt idx="37">
                    <c:v>3525 T TS</c:v>
                  </c:pt>
                  <c:pt idx="38">
                    <c:v>5525 6X4 TT</c:v>
                  </c:pt>
                  <c:pt idx="39">
                    <c:v>2825 T</c:v>
                  </c:pt>
                  <c:pt idx="40">
                    <c:v>4825 10X2H DTLA</c:v>
                  </c:pt>
                  <c:pt idx="41">
                    <c:v>5525 4X2 TT</c:v>
                  </c:pt>
                  <c:pt idx="42">
                    <c:v>5425 TT</c:v>
                  </c:pt>
                  <c:pt idx="43">
                    <c:v>4825 10X2T DTLA</c:v>
                  </c:pt>
                  <c:pt idx="44">
                    <c:v>4825 10X4H DTLA</c:v>
                  </c:pt>
                  <c:pt idx="45">
                    <c:v>3532 T</c:v>
                  </c:pt>
                  <c:pt idx="46">
                    <c:v>2825 6X4 H</c:v>
                  </c:pt>
                  <c:pt idx="47">
                    <c:v>2820 T</c:v>
                  </c:pt>
                  <c:pt idx="48">
                    <c:v>1920 T</c:v>
                  </c:pt>
                  <c:pt idx="49">
                    <c:v>1920 H</c:v>
                  </c:pt>
                  <c:pt idx="50">
                    <c:v>1916 H</c:v>
                  </c:pt>
                  <c:pt idx="51">
                    <c:v>2820 T</c:v>
                  </c:pt>
                  <c:pt idx="52">
                    <c:v>3520 T TS</c:v>
                  </c:pt>
                  <c:pt idx="53">
                    <c:v>2825 T</c:v>
                  </c:pt>
                  <c:pt idx="54">
                    <c:v>2820 RMC</c:v>
                  </c:pt>
                  <c:pt idx="55">
                    <c:v>3525 T TS</c:v>
                  </c:pt>
                  <c:pt idx="56">
                    <c:v>4620 TT</c:v>
                  </c:pt>
                  <c:pt idx="57">
                    <c:v>5525 6X4 TT</c:v>
                  </c:pt>
                  <c:pt idx="58">
                    <c:v>5525 4X2 TT</c:v>
                  </c:pt>
                  <c:pt idx="59">
                    <c:v>4220 10X4T LA</c:v>
                  </c:pt>
                  <c:pt idx="60">
                    <c:v>4220 10X2H LA</c:v>
                  </c:pt>
                  <c:pt idx="61">
                    <c:v>1920 H</c:v>
                  </c:pt>
                  <c:pt idx="62">
                    <c:v>4020 TT</c:v>
                  </c:pt>
                  <c:pt idx="63">
                    <c:v>4220 10X2T LA</c:v>
                  </c:pt>
                  <c:pt idx="64">
                    <c:v>3520 T LA</c:v>
                  </c:pt>
                  <c:pt idx="65">
                    <c:v>3520 H LA</c:v>
                  </c:pt>
                  <c:pt idx="66">
                    <c:v>2820 H</c:v>
                  </c:pt>
                  <c:pt idx="67">
                    <c:v>1920 T</c:v>
                  </c:pt>
                </c:lvl>
                <c:lvl>
                  <c:pt idx="0">
                    <c:v>BOSS</c:v>
                  </c:pt>
                  <c:pt idx="5">
                    <c:v>BUS</c:v>
                  </c:pt>
                  <c:pt idx="9">
                    <c:v>ECOMET</c:v>
                  </c:pt>
                  <c:pt idx="19">
                    <c:v>G45 CAB</c:v>
                  </c:pt>
                  <c:pt idx="24">
                    <c:v>MBP COWL</c:v>
                  </c:pt>
                  <c:pt idx="36">
                    <c:v>N CABIN</c:v>
                  </c:pt>
                  <c:pt idx="49">
                    <c:v>PASS COWL</c:v>
                  </c:pt>
                  <c:pt idx="51">
                    <c:v>U CABIN</c:v>
                  </c:pt>
                </c:lvl>
              </c:multiLvlStrCache>
            </c:multiLvlStrRef>
          </c:cat>
          <c:val>
            <c:numRef>
              <c:f>IPTV!$E$2:$E$69</c:f>
              <c:numCache>
                <c:formatCode>General</c:formatCode>
                <c:ptCount val="68"/>
                <c:pt idx="0">
                  <c:v>154</c:v>
                </c:pt>
                <c:pt idx="1">
                  <c:v>108</c:v>
                </c:pt>
                <c:pt idx="2">
                  <c:v>38</c:v>
                </c:pt>
                <c:pt idx="3">
                  <c:v>23</c:v>
                </c:pt>
                <c:pt idx="5">
                  <c:v>211</c:v>
                </c:pt>
                <c:pt idx="7">
                  <c:v>61</c:v>
                </c:pt>
                <c:pt idx="9">
                  <c:v>3952</c:v>
                </c:pt>
                <c:pt idx="10">
                  <c:v>383</c:v>
                </c:pt>
                <c:pt idx="11">
                  <c:v>337</c:v>
                </c:pt>
                <c:pt idx="12">
                  <c:v>121</c:v>
                </c:pt>
                <c:pt idx="13">
                  <c:v>80</c:v>
                </c:pt>
                <c:pt idx="14">
                  <c:v>64</c:v>
                </c:pt>
                <c:pt idx="15">
                  <c:v>56</c:v>
                </c:pt>
                <c:pt idx="16">
                  <c:v>52</c:v>
                </c:pt>
                <c:pt idx="17">
                  <c:v>46</c:v>
                </c:pt>
                <c:pt idx="18">
                  <c:v>41</c:v>
                </c:pt>
                <c:pt idx="50">
                  <c:v>47</c:v>
                </c:pt>
              </c:numCache>
            </c:numRef>
          </c:val>
          <c:extLst>
            <c:ext xmlns:c16="http://schemas.microsoft.com/office/drawing/2014/chart" uri="{C3380CC4-5D6E-409C-BE32-E72D297353CC}">
              <c16:uniqueId val="{00000002-2D19-4C2D-9467-060F82B9C74D}"/>
            </c:ext>
          </c:extLst>
        </c:ser>
        <c:ser>
          <c:idx val="2"/>
          <c:order val="2"/>
          <c:tx>
            <c:strRef>
              <c:f>IPTV!$F$1</c:f>
              <c:strCache>
                <c:ptCount val="1"/>
                <c:pt idx="0">
                  <c:v>380 Setco</c:v>
                </c:pt>
              </c:strCache>
            </c:strRef>
          </c:tx>
          <c:spPr>
            <a:solidFill>
              <a:schemeClr val="accent1"/>
            </a:solidFill>
            <a:ln>
              <a:noFill/>
            </a:ln>
            <a:effectLst/>
          </c:spPr>
          <c:invertIfNegative val="0"/>
          <c:cat>
            <c:multiLvlStrRef>
              <c:f>IPTV!$A$2:$B$69</c:f>
              <c:multiLvlStrCache>
                <c:ptCount val="68"/>
                <c:lvl>
                  <c:pt idx="0">
                    <c:v>1215 H</c:v>
                  </c:pt>
                  <c:pt idx="1">
                    <c:v>1415 H</c:v>
                  </c:pt>
                  <c:pt idx="2">
                    <c:v>1115 H</c:v>
                  </c:pt>
                  <c:pt idx="3">
                    <c:v>1115 T</c:v>
                  </c:pt>
                  <c:pt idx="4">
                    <c:v>1920 H</c:v>
                  </c:pt>
                  <c:pt idx="5">
                    <c:v>LYNX SMART</c:v>
                  </c:pt>
                  <c:pt idx="6">
                    <c:v>VIKING</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4220 H LA</c:v>
                  </c:pt>
                  <c:pt idx="25">
                    <c:v>4825 H DTLA</c:v>
                  </c:pt>
                  <c:pt idx="26">
                    <c:v>3520 H TS</c:v>
                  </c:pt>
                  <c:pt idx="27">
                    <c:v>2820 H</c:v>
                  </c:pt>
                  <c:pt idx="28">
                    <c:v>1920 H</c:v>
                  </c:pt>
                  <c:pt idx="29">
                    <c:v>3520H LA</c:v>
                  </c:pt>
                  <c:pt idx="30">
                    <c:v>4620  TT</c:v>
                  </c:pt>
                  <c:pt idx="31">
                    <c:v>4020 TT</c:v>
                  </c:pt>
                  <c:pt idx="32">
                    <c:v>1920 T</c:v>
                  </c:pt>
                  <c:pt idx="33">
                    <c:v>4120 H DTLA</c:v>
                  </c:pt>
                  <c:pt idx="34">
                    <c:v>2820 6X4 H</c:v>
                  </c:pt>
                  <c:pt idx="35">
                    <c:v>3120 H DTLA</c:v>
                  </c:pt>
                  <c:pt idx="36">
                    <c:v>4825 10X4T DTLA</c:v>
                  </c:pt>
                  <c:pt idx="37">
                    <c:v>3525 T TS</c:v>
                  </c:pt>
                  <c:pt idx="38">
                    <c:v>5525 6X4 TT</c:v>
                  </c:pt>
                  <c:pt idx="39">
                    <c:v>2825 T</c:v>
                  </c:pt>
                  <c:pt idx="40">
                    <c:v>4825 10X2H DTLA</c:v>
                  </c:pt>
                  <c:pt idx="41">
                    <c:v>5525 4X2 TT</c:v>
                  </c:pt>
                  <c:pt idx="42">
                    <c:v>5425 TT</c:v>
                  </c:pt>
                  <c:pt idx="43">
                    <c:v>4825 10X2T DTLA</c:v>
                  </c:pt>
                  <c:pt idx="44">
                    <c:v>4825 10X4H DTLA</c:v>
                  </c:pt>
                  <c:pt idx="45">
                    <c:v>3532 T</c:v>
                  </c:pt>
                  <c:pt idx="46">
                    <c:v>2825 6X4 H</c:v>
                  </c:pt>
                  <c:pt idx="47">
                    <c:v>2820 T</c:v>
                  </c:pt>
                  <c:pt idx="48">
                    <c:v>1920 T</c:v>
                  </c:pt>
                  <c:pt idx="49">
                    <c:v>1920 H</c:v>
                  </c:pt>
                  <c:pt idx="50">
                    <c:v>1916 H</c:v>
                  </c:pt>
                  <c:pt idx="51">
                    <c:v>2820 T</c:v>
                  </c:pt>
                  <c:pt idx="52">
                    <c:v>3520 T TS</c:v>
                  </c:pt>
                  <c:pt idx="53">
                    <c:v>2825 T</c:v>
                  </c:pt>
                  <c:pt idx="54">
                    <c:v>2820 RMC</c:v>
                  </c:pt>
                  <c:pt idx="55">
                    <c:v>3525 T TS</c:v>
                  </c:pt>
                  <c:pt idx="56">
                    <c:v>4620 TT</c:v>
                  </c:pt>
                  <c:pt idx="57">
                    <c:v>5525 6X4 TT</c:v>
                  </c:pt>
                  <c:pt idx="58">
                    <c:v>5525 4X2 TT</c:v>
                  </c:pt>
                  <c:pt idx="59">
                    <c:v>4220 10X4T LA</c:v>
                  </c:pt>
                  <c:pt idx="60">
                    <c:v>4220 10X2H LA</c:v>
                  </c:pt>
                  <c:pt idx="61">
                    <c:v>1920 H</c:v>
                  </c:pt>
                  <c:pt idx="62">
                    <c:v>4020 TT</c:v>
                  </c:pt>
                  <c:pt idx="63">
                    <c:v>4220 10X2T LA</c:v>
                  </c:pt>
                  <c:pt idx="64">
                    <c:v>3520 T LA</c:v>
                  </c:pt>
                  <c:pt idx="65">
                    <c:v>3520 H LA</c:v>
                  </c:pt>
                  <c:pt idx="66">
                    <c:v>2820 H</c:v>
                  </c:pt>
                  <c:pt idx="67">
                    <c:v>1920 T</c:v>
                  </c:pt>
                </c:lvl>
                <c:lvl>
                  <c:pt idx="0">
                    <c:v>BOSS</c:v>
                  </c:pt>
                  <c:pt idx="5">
                    <c:v>BUS</c:v>
                  </c:pt>
                  <c:pt idx="9">
                    <c:v>ECOMET</c:v>
                  </c:pt>
                  <c:pt idx="19">
                    <c:v>G45 CAB</c:v>
                  </c:pt>
                  <c:pt idx="24">
                    <c:v>MBP COWL</c:v>
                  </c:pt>
                  <c:pt idx="36">
                    <c:v>N CABIN</c:v>
                  </c:pt>
                  <c:pt idx="49">
                    <c:v>PASS COWL</c:v>
                  </c:pt>
                  <c:pt idx="51">
                    <c:v>U CABIN</c:v>
                  </c:pt>
                </c:lvl>
              </c:multiLvlStrCache>
            </c:multiLvlStrRef>
          </c:cat>
          <c:val>
            <c:numRef>
              <c:f>IPTV!$F$2:$F$69</c:f>
              <c:numCache>
                <c:formatCode>General</c:formatCode>
                <c:ptCount val="68"/>
                <c:pt idx="0">
                  <c:v>0</c:v>
                </c:pt>
                <c:pt idx="1">
                  <c:v>0</c:v>
                </c:pt>
                <c:pt idx="2">
                  <c:v>0</c:v>
                </c:pt>
                <c:pt idx="3">
                  <c:v>0</c:v>
                </c:pt>
                <c:pt idx="4">
                  <c:v>1</c:v>
                </c:pt>
                <c:pt idx="5">
                  <c:v>0</c:v>
                </c:pt>
                <c:pt idx="6">
                  <c:v>2</c:v>
                </c:pt>
                <c:pt idx="8">
                  <c:v>1</c:v>
                </c:pt>
                <c:pt idx="10">
                  <c:v>0</c:v>
                </c:pt>
                <c:pt idx="11">
                  <c:v>0</c:v>
                </c:pt>
                <c:pt idx="12">
                  <c:v>0</c:v>
                </c:pt>
                <c:pt idx="14">
                  <c:v>0</c:v>
                </c:pt>
                <c:pt idx="15">
                  <c:v>0</c:v>
                </c:pt>
                <c:pt idx="16">
                  <c:v>0</c:v>
                </c:pt>
                <c:pt idx="17">
                  <c:v>0</c:v>
                </c:pt>
                <c:pt idx="18">
                  <c:v>0</c:v>
                </c:pt>
                <c:pt idx="19">
                  <c:v>602</c:v>
                </c:pt>
                <c:pt idx="20">
                  <c:v>288</c:v>
                </c:pt>
                <c:pt idx="21">
                  <c:v>157</c:v>
                </c:pt>
                <c:pt idx="22">
                  <c:v>37</c:v>
                </c:pt>
                <c:pt idx="23">
                  <c:v>1</c:v>
                </c:pt>
                <c:pt idx="24">
                  <c:v>372</c:v>
                </c:pt>
                <c:pt idx="25">
                  <c:v>699</c:v>
                </c:pt>
                <c:pt idx="26">
                  <c:v>5</c:v>
                </c:pt>
                <c:pt idx="27">
                  <c:v>5</c:v>
                </c:pt>
                <c:pt idx="28">
                  <c:v>3</c:v>
                </c:pt>
                <c:pt idx="29">
                  <c:v>8</c:v>
                </c:pt>
                <c:pt idx="30">
                  <c:v>1</c:v>
                </c:pt>
                <c:pt idx="31">
                  <c:v>0</c:v>
                </c:pt>
                <c:pt idx="32">
                  <c:v>17</c:v>
                </c:pt>
                <c:pt idx="33">
                  <c:v>1</c:v>
                </c:pt>
                <c:pt idx="34">
                  <c:v>15</c:v>
                </c:pt>
                <c:pt idx="35">
                  <c:v>0</c:v>
                </c:pt>
                <c:pt idx="36">
                  <c:v>242</c:v>
                </c:pt>
                <c:pt idx="37">
                  <c:v>209</c:v>
                </c:pt>
                <c:pt idx="38">
                  <c:v>1</c:v>
                </c:pt>
                <c:pt idx="39">
                  <c:v>281</c:v>
                </c:pt>
                <c:pt idx="40">
                  <c:v>2</c:v>
                </c:pt>
                <c:pt idx="41">
                  <c:v>0</c:v>
                </c:pt>
                <c:pt idx="42">
                  <c:v>0</c:v>
                </c:pt>
                <c:pt idx="43">
                  <c:v>0</c:v>
                </c:pt>
                <c:pt idx="44">
                  <c:v>0</c:v>
                </c:pt>
                <c:pt idx="45">
                  <c:v>0</c:v>
                </c:pt>
                <c:pt idx="46">
                  <c:v>0</c:v>
                </c:pt>
                <c:pt idx="47">
                  <c:v>22</c:v>
                </c:pt>
                <c:pt idx="48">
                  <c:v>19</c:v>
                </c:pt>
                <c:pt idx="49">
                  <c:v>1</c:v>
                </c:pt>
                <c:pt idx="50">
                  <c:v>0</c:v>
                </c:pt>
                <c:pt idx="51">
                  <c:v>1184</c:v>
                </c:pt>
                <c:pt idx="52">
                  <c:v>931</c:v>
                </c:pt>
                <c:pt idx="53">
                  <c:v>561</c:v>
                </c:pt>
                <c:pt idx="54">
                  <c:v>540</c:v>
                </c:pt>
                <c:pt idx="55">
                  <c:v>6</c:v>
                </c:pt>
                <c:pt idx="56">
                  <c:v>11</c:v>
                </c:pt>
                <c:pt idx="57">
                  <c:v>276</c:v>
                </c:pt>
                <c:pt idx="58">
                  <c:v>179</c:v>
                </c:pt>
                <c:pt idx="59">
                  <c:v>75</c:v>
                </c:pt>
                <c:pt idx="60">
                  <c:v>26</c:v>
                </c:pt>
                <c:pt idx="61">
                  <c:v>0</c:v>
                </c:pt>
                <c:pt idx="62">
                  <c:v>0</c:v>
                </c:pt>
                <c:pt idx="63">
                  <c:v>43</c:v>
                </c:pt>
                <c:pt idx="64">
                  <c:v>35</c:v>
                </c:pt>
                <c:pt idx="65">
                  <c:v>3</c:v>
                </c:pt>
                <c:pt idx="66">
                  <c:v>1</c:v>
                </c:pt>
                <c:pt idx="67">
                  <c:v>13</c:v>
                </c:pt>
              </c:numCache>
            </c:numRef>
          </c:val>
          <c:extLst>
            <c:ext xmlns:c16="http://schemas.microsoft.com/office/drawing/2014/chart" uri="{C3380CC4-5D6E-409C-BE32-E72D297353CC}">
              <c16:uniqueId val="{00000003-2D19-4C2D-9467-060F82B9C74D}"/>
            </c:ext>
          </c:extLst>
        </c:ser>
        <c:ser>
          <c:idx val="3"/>
          <c:order val="3"/>
          <c:tx>
            <c:strRef>
              <c:f>IPTV!$G$1</c:f>
              <c:strCache>
                <c:ptCount val="1"/>
                <c:pt idx="0">
                  <c:v>380 Luk</c:v>
                </c:pt>
              </c:strCache>
            </c:strRef>
          </c:tx>
          <c:spPr>
            <a:solidFill>
              <a:schemeClr val="accent2"/>
            </a:solidFill>
            <a:ln>
              <a:noFill/>
            </a:ln>
            <a:effectLst/>
          </c:spPr>
          <c:invertIfNegative val="0"/>
          <c:cat>
            <c:multiLvlStrRef>
              <c:f>IPTV!$A$2:$B$69</c:f>
              <c:multiLvlStrCache>
                <c:ptCount val="68"/>
                <c:lvl>
                  <c:pt idx="0">
                    <c:v>1215 H</c:v>
                  </c:pt>
                  <c:pt idx="1">
                    <c:v>1415 H</c:v>
                  </c:pt>
                  <c:pt idx="2">
                    <c:v>1115 H</c:v>
                  </c:pt>
                  <c:pt idx="3">
                    <c:v>1115 T</c:v>
                  </c:pt>
                  <c:pt idx="4">
                    <c:v>1920 H</c:v>
                  </c:pt>
                  <c:pt idx="5">
                    <c:v>LYNX SMART</c:v>
                  </c:pt>
                  <c:pt idx="6">
                    <c:v>VIKING</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4220 H LA</c:v>
                  </c:pt>
                  <c:pt idx="25">
                    <c:v>4825 H DTLA</c:v>
                  </c:pt>
                  <c:pt idx="26">
                    <c:v>3520 H TS</c:v>
                  </c:pt>
                  <c:pt idx="27">
                    <c:v>2820 H</c:v>
                  </c:pt>
                  <c:pt idx="28">
                    <c:v>1920 H</c:v>
                  </c:pt>
                  <c:pt idx="29">
                    <c:v>3520H LA</c:v>
                  </c:pt>
                  <c:pt idx="30">
                    <c:v>4620  TT</c:v>
                  </c:pt>
                  <c:pt idx="31">
                    <c:v>4020 TT</c:v>
                  </c:pt>
                  <c:pt idx="32">
                    <c:v>1920 T</c:v>
                  </c:pt>
                  <c:pt idx="33">
                    <c:v>4120 H DTLA</c:v>
                  </c:pt>
                  <c:pt idx="34">
                    <c:v>2820 6X4 H</c:v>
                  </c:pt>
                  <c:pt idx="35">
                    <c:v>3120 H DTLA</c:v>
                  </c:pt>
                  <c:pt idx="36">
                    <c:v>4825 10X4T DTLA</c:v>
                  </c:pt>
                  <c:pt idx="37">
                    <c:v>3525 T TS</c:v>
                  </c:pt>
                  <c:pt idx="38">
                    <c:v>5525 6X4 TT</c:v>
                  </c:pt>
                  <c:pt idx="39">
                    <c:v>2825 T</c:v>
                  </c:pt>
                  <c:pt idx="40">
                    <c:v>4825 10X2H DTLA</c:v>
                  </c:pt>
                  <c:pt idx="41">
                    <c:v>5525 4X2 TT</c:v>
                  </c:pt>
                  <c:pt idx="42">
                    <c:v>5425 TT</c:v>
                  </c:pt>
                  <c:pt idx="43">
                    <c:v>4825 10X2T DTLA</c:v>
                  </c:pt>
                  <c:pt idx="44">
                    <c:v>4825 10X4H DTLA</c:v>
                  </c:pt>
                  <c:pt idx="45">
                    <c:v>3532 T</c:v>
                  </c:pt>
                  <c:pt idx="46">
                    <c:v>2825 6X4 H</c:v>
                  </c:pt>
                  <c:pt idx="47">
                    <c:v>2820 T</c:v>
                  </c:pt>
                  <c:pt idx="48">
                    <c:v>1920 T</c:v>
                  </c:pt>
                  <c:pt idx="49">
                    <c:v>1920 H</c:v>
                  </c:pt>
                  <c:pt idx="50">
                    <c:v>1916 H</c:v>
                  </c:pt>
                  <c:pt idx="51">
                    <c:v>2820 T</c:v>
                  </c:pt>
                  <c:pt idx="52">
                    <c:v>3520 T TS</c:v>
                  </c:pt>
                  <c:pt idx="53">
                    <c:v>2825 T</c:v>
                  </c:pt>
                  <c:pt idx="54">
                    <c:v>2820 RMC</c:v>
                  </c:pt>
                  <c:pt idx="55">
                    <c:v>3525 T TS</c:v>
                  </c:pt>
                  <c:pt idx="56">
                    <c:v>4620 TT</c:v>
                  </c:pt>
                  <c:pt idx="57">
                    <c:v>5525 6X4 TT</c:v>
                  </c:pt>
                  <c:pt idx="58">
                    <c:v>5525 4X2 TT</c:v>
                  </c:pt>
                  <c:pt idx="59">
                    <c:v>4220 10X4T LA</c:v>
                  </c:pt>
                  <c:pt idx="60">
                    <c:v>4220 10X2H LA</c:v>
                  </c:pt>
                  <c:pt idx="61">
                    <c:v>1920 H</c:v>
                  </c:pt>
                  <c:pt idx="62">
                    <c:v>4020 TT</c:v>
                  </c:pt>
                  <c:pt idx="63">
                    <c:v>4220 10X2T LA</c:v>
                  </c:pt>
                  <c:pt idx="64">
                    <c:v>3520 T LA</c:v>
                  </c:pt>
                  <c:pt idx="65">
                    <c:v>3520 H LA</c:v>
                  </c:pt>
                  <c:pt idx="66">
                    <c:v>2820 H</c:v>
                  </c:pt>
                  <c:pt idx="67">
                    <c:v>1920 T</c:v>
                  </c:pt>
                </c:lvl>
                <c:lvl>
                  <c:pt idx="0">
                    <c:v>BOSS</c:v>
                  </c:pt>
                  <c:pt idx="5">
                    <c:v>BUS</c:v>
                  </c:pt>
                  <c:pt idx="9">
                    <c:v>ECOMET</c:v>
                  </c:pt>
                  <c:pt idx="19">
                    <c:v>G45 CAB</c:v>
                  </c:pt>
                  <c:pt idx="24">
                    <c:v>MBP COWL</c:v>
                  </c:pt>
                  <c:pt idx="36">
                    <c:v>N CABIN</c:v>
                  </c:pt>
                  <c:pt idx="49">
                    <c:v>PASS COWL</c:v>
                  </c:pt>
                  <c:pt idx="51">
                    <c:v>U CABIN</c:v>
                  </c:pt>
                </c:lvl>
              </c:multiLvlStrCache>
            </c:multiLvlStrRef>
          </c:cat>
          <c:val>
            <c:numRef>
              <c:f>IPTV!$G$2:$G$69</c:f>
              <c:numCache>
                <c:formatCode>General</c:formatCode>
                <c:ptCount val="68"/>
                <c:pt idx="4">
                  <c:v>4</c:v>
                </c:pt>
                <c:pt idx="6">
                  <c:v>21</c:v>
                </c:pt>
                <c:pt idx="8">
                  <c:v>17</c:v>
                </c:pt>
                <c:pt idx="21">
                  <c:v>39</c:v>
                </c:pt>
                <c:pt idx="23">
                  <c:v>11</c:v>
                </c:pt>
                <c:pt idx="24">
                  <c:v>1272</c:v>
                </c:pt>
                <c:pt idx="26">
                  <c:v>265</c:v>
                </c:pt>
                <c:pt idx="27">
                  <c:v>197</c:v>
                </c:pt>
                <c:pt idx="28">
                  <c:v>138</c:v>
                </c:pt>
                <c:pt idx="29">
                  <c:v>88</c:v>
                </c:pt>
                <c:pt idx="30">
                  <c:v>72</c:v>
                </c:pt>
                <c:pt idx="31">
                  <c:v>34</c:v>
                </c:pt>
                <c:pt idx="32">
                  <c:v>9</c:v>
                </c:pt>
                <c:pt idx="33">
                  <c:v>22</c:v>
                </c:pt>
                <c:pt idx="34">
                  <c:v>1</c:v>
                </c:pt>
                <c:pt idx="35">
                  <c:v>16</c:v>
                </c:pt>
                <c:pt idx="36">
                  <c:v>1</c:v>
                </c:pt>
                <c:pt idx="38">
                  <c:v>1</c:v>
                </c:pt>
                <c:pt idx="39">
                  <c:v>2</c:v>
                </c:pt>
                <c:pt idx="40">
                  <c:v>1</c:v>
                </c:pt>
                <c:pt idx="41">
                  <c:v>2</c:v>
                </c:pt>
                <c:pt idx="48">
                  <c:v>2</c:v>
                </c:pt>
                <c:pt idx="49">
                  <c:v>157</c:v>
                </c:pt>
                <c:pt idx="51">
                  <c:v>1</c:v>
                </c:pt>
                <c:pt idx="53">
                  <c:v>2</c:v>
                </c:pt>
                <c:pt idx="54">
                  <c:v>25</c:v>
                </c:pt>
                <c:pt idx="56">
                  <c:v>300</c:v>
                </c:pt>
                <c:pt idx="59">
                  <c:v>2</c:v>
                </c:pt>
                <c:pt idx="60">
                  <c:v>32</c:v>
                </c:pt>
                <c:pt idx="61">
                  <c:v>52</c:v>
                </c:pt>
                <c:pt idx="62">
                  <c:v>42</c:v>
                </c:pt>
                <c:pt idx="65">
                  <c:v>17</c:v>
                </c:pt>
                <c:pt idx="66">
                  <c:v>16</c:v>
                </c:pt>
                <c:pt idx="67">
                  <c:v>3</c:v>
                </c:pt>
              </c:numCache>
            </c:numRef>
          </c:val>
          <c:extLst>
            <c:ext xmlns:c16="http://schemas.microsoft.com/office/drawing/2014/chart" uri="{C3380CC4-5D6E-409C-BE32-E72D297353CC}">
              <c16:uniqueId val="{00000004-2D19-4C2D-9467-060F82B9C74D}"/>
            </c:ext>
          </c:extLst>
        </c:ser>
        <c:ser>
          <c:idx val="6"/>
          <c:order val="5"/>
          <c:tx>
            <c:strRef>
              <c:f>IPTV!$J$1</c:f>
              <c:strCache>
                <c:ptCount val="1"/>
                <c:pt idx="0">
                  <c:v>430 Luk</c:v>
                </c:pt>
              </c:strCache>
            </c:strRef>
          </c:tx>
          <c:spPr>
            <a:solidFill>
              <a:schemeClr val="accent5">
                <a:lumMod val="50000"/>
              </a:schemeClr>
            </a:solidFill>
            <a:ln>
              <a:noFill/>
            </a:ln>
            <a:effectLst/>
          </c:spPr>
          <c:invertIfNegative val="0"/>
          <c:cat>
            <c:multiLvlStrRef>
              <c:f>IPTV!$A$2:$B$69</c:f>
              <c:multiLvlStrCache>
                <c:ptCount val="68"/>
                <c:lvl>
                  <c:pt idx="0">
                    <c:v>1215 H</c:v>
                  </c:pt>
                  <c:pt idx="1">
                    <c:v>1415 H</c:v>
                  </c:pt>
                  <c:pt idx="2">
                    <c:v>1115 H</c:v>
                  </c:pt>
                  <c:pt idx="3">
                    <c:v>1115 T</c:v>
                  </c:pt>
                  <c:pt idx="4">
                    <c:v>1920 H</c:v>
                  </c:pt>
                  <c:pt idx="5">
                    <c:v>LYNX SMART</c:v>
                  </c:pt>
                  <c:pt idx="6">
                    <c:v>VIKING</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4220 H LA</c:v>
                  </c:pt>
                  <c:pt idx="25">
                    <c:v>4825 H DTLA</c:v>
                  </c:pt>
                  <c:pt idx="26">
                    <c:v>3520 H TS</c:v>
                  </c:pt>
                  <c:pt idx="27">
                    <c:v>2820 H</c:v>
                  </c:pt>
                  <c:pt idx="28">
                    <c:v>1920 H</c:v>
                  </c:pt>
                  <c:pt idx="29">
                    <c:v>3520H LA</c:v>
                  </c:pt>
                  <c:pt idx="30">
                    <c:v>4620  TT</c:v>
                  </c:pt>
                  <c:pt idx="31">
                    <c:v>4020 TT</c:v>
                  </c:pt>
                  <c:pt idx="32">
                    <c:v>1920 T</c:v>
                  </c:pt>
                  <c:pt idx="33">
                    <c:v>4120 H DTLA</c:v>
                  </c:pt>
                  <c:pt idx="34">
                    <c:v>2820 6X4 H</c:v>
                  </c:pt>
                  <c:pt idx="35">
                    <c:v>3120 H DTLA</c:v>
                  </c:pt>
                  <c:pt idx="36">
                    <c:v>4825 10X4T DTLA</c:v>
                  </c:pt>
                  <c:pt idx="37">
                    <c:v>3525 T TS</c:v>
                  </c:pt>
                  <c:pt idx="38">
                    <c:v>5525 6X4 TT</c:v>
                  </c:pt>
                  <c:pt idx="39">
                    <c:v>2825 T</c:v>
                  </c:pt>
                  <c:pt idx="40">
                    <c:v>4825 10X2H DTLA</c:v>
                  </c:pt>
                  <c:pt idx="41">
                    <c:v>5525 4X2 TT</c:v>
                  </c:pt>
                  <c:pt idx="42">
                    <c:v>5425 TT</c:v>
                  </c:pt>
                  <c:pt idx="43">
                    <c:v>4825 10X2T DTLA</c:v>
                  </c:pt>
                  <c:pt idx="44">
                    <c:v>4825 10X4H DTLA</c:v>
                  </c:pt>
                  <c:pt idx="45">
                    <c:v>3532 T</c:v>
                  </c:pt>
                  <c:pt idx="46">
                    <c:v>2825 6X4 H</c:v>
                  </c:pt>
                  <c:pt idx="47">
                    <c:v>2820 T</c:v>
                  </c:pt>
                  <c:pt idx="48">
                    <c:v>1920 T</c:v>
                  </c:pt>
                  <c:pt idx="49">
                    <c:v>1920 H</c:v>
                  </c:pt>
                  <c:pt idx="50">
                    <c:v>1916 H</c:v>
                  </c:pt>
                  <c:pt idx="51">
                    <c:v>2820 T</c:v>
                  </c:pt>
                  <c:pt idx="52">
                    <c:v>3520 T TS</c:v>
                  </c:pt>
                  <c:pt idx="53">
                    <c:v>2825 T</c:v>
                  </c:pt>
                  <c:pt idx="54">
                    <c:v>2820 RMC</c:v>
                  </c:pt>
                  <c:pt idx="55">
                    <c:v>3525 T TS</c:v>
                  </c:pt>
                  <c:pt idx="56">
                    <c:v>4620 TT</c:v>
                  </c:pt>
                  <c:pt idx="57">
                    <c:v>5525 6X4 TT</c:v>
                  </c:pt>
                  <c:pt idx="58">
                    <c:v>5525 4X2 TT</c:v>
                  </c:pt>
                  <c:pt idx="59">
                    <c:v>4220 10X4T LA</c:v>
                  </c:pt>
                  <c:pt idx="60">
                    <c:v>4220 10X2H LA</c:v>
                  </c:pt>
                  <c:pt idx="61">
                    <c:v>1920 H</c:v>
                  </c:pt>
                  <c:pt idx="62">
                    <c:v>4020 TT</c:v>
                  </c:pt>
                  <c:pt idx="63">
                    <c:v>4220 10X2T LA</c:v>
                  </c:pt>
                  <c:pt idx="64">
                    <c:v>3520 T LA</c:v>
                  </c:pt>
                  <c:pt idx="65">
                    <c:v>3520 H LA</c:v>
                  </c:pt>
                  <c:pt idx="66">
                    <c:v>2820 H</c:v>
                  </c:pt>
                  <c:pt idx="67">
                    <c:v>1920 T</c:v>
                  </c:pt>
                </c:lvl>
                <c:lvl>
                  <c:pt idx="0">
                    <c:v>BOSS</c:v>
                  </c:pt>
                  <c:pt idx="5">
                    <c:v>BUS</c:v>
                  </c:pt>
                  <c:pt idx="9">
                    <c:v>ECOMET</c:v>
                  </c:pt>
                  <c:pt idx="19">
                    <c:v>G45 CAB</c:v>
                  </c:pt>
                  <c:pt idx="24">
                    <c:v>MBP COWL</c:v>
                  </c:pt>
                  <c:pt idx="36">
                    <c:v>N CABIN</c:v>
                  </c:pt>
                  <c:pt idx="49">
                    <c:v>PASS COWL</c:v>
                  </c:pt>
                  <c:pt idx="51">
                    <c:v>U CABIN</c:v>
                  </c:pt>
                </c:lvl>
              </c:multiLvlStrCache>
            </c:multiLvlStrRef>
          </c:cat>
          <c:val>
            <c:numRef>
              <c:f>IPTV!$J$2:$J$69</c:f>
              <c:numCache>
                <c:formatCode>General</c:formatCode>
                <c:ptCount val="68"/>
                <c:pt idx="45">
                  <c:v>34</c:v>
                </c:pt>
              </c:numCache>
            </c:numRef>
          </c:val>
          <c:extLst>
            <c:ext xmlns:c16="http://schemas.microsoft.com/office/drawing/2014/chart" uri="{C3380CC4-5D6E-409C-BE32-E72D297353CC}">
              <c16:uniqueId val="{00000005-2D19-4C2D-9467-060F82B9C74D}"/>
            </c:ext>
          </c:extLst>
        </c:ser>
        <c:dLbls>
          <c:showLegendKey val="0"/>
          <c:showVal val="0"/>
          <c:showCatName val="0"/>
          <c:showSerName val="0"/>
          <c:showPercent val="0"/>
          <c:showBubbleSize val="0"/>
        </c:dLbls>
        <c:gapWidth val="150"/>
        <c:overlap val="100"/>
        <c:axId val="490390479"/>
        <c:axId val="490391311"/>
      </c:barChart>
      <c:lineChart>
        <c:grouping val="standard"/>
        <c:varyColors val="0"/>
        <c:ser>
          <c:idx val="8"/>
          <c:order val="6"/>
          <c:tx>
            <c:strRef>
              <c:f>IPTV!$K$1</c:f>
              <c:strCache>
                <c:ptCount val="1"/>
                <c:pt idx="0">
                  <c:v>6MIS failure %</c:v>
                </c:pt>
              </c:strCache>
            </c:strRef>
          </c:tx>
          <c:spPr>
            <a:ln w="25400" cap="rnd">
              <a:noFill/>
              <a:round/>
            </a:ln>
            <a:effectLst/>
          </c:spPr>
          <c:marker>
            <c:symbol val="circle"/>
            <c:size val="6"/>
            <c:spPr>
              <a:solidFill>
                <a:schemeClr val="tx1"/>
              </a:solidFill>
              <a:ln w="9525">
                <a:solidFill>
                  <a:schemeClr val="accent3">
                    <a:lumMod val="60000"/>
                  </a:schemeClr>
                </a:solidFill>
              </a:ln>
              <a:effectLst/>
            </c:spPr>
          </c:marker>
          <c:val>
            <c:numRef>
              <c:f>IPTV!$K$2:$K$69</c:f>
              <c:numCache>
                <c:formatCode>General</c:formatCode>
                <c:ptCount val="68"/>
                <c:pt idx="0">
                  <c:v>0.61964346843450302</c:v>
                </c:pt>
                <c:pt idx="1">
                  <c:v>2.3405538797517358</c:v>
                </c:pt>
                <c:pt idx="2">
                  <c:v>0.50505050505050508</c:v>
                </c:pt>
                <c:pt idx="3">
                  <c:v>6.4064064064064068</c:v>
                </c:pt>
                <c:pt idx="4">
                  <c:v>0.44911354475082943</c:v>
                </c:pt>
                <c:pt idx="5">
                  <c:v>0.65519207992716555</c:v>
                </c:pt>
                <c:pt idx="6">
                  <c:v>0.34148065064673183</c:v>
                </c:pt>
                <c:pt idx="7">
                  <c:v>0.45413869101219129</c:v>
                </c:pt>
                <c:pt idx="8">
                  <c:v>0.13736263736263737</c:v>
                </c:pt>
                <c:pt idx="9">
                  <c:v>5.461778218158055</c:v>
                </c:pt>
                <c:pt idx="10">
                  <c:v>8.2994571283831711</c:v>
                </c:pt>
                <c:pt idx="11">
                  <c:v>3.9763875957575978</c:v>
                </c:pt>
                <c:pt idx="12">
                  <c:v>21.473088877882311</c:v>
                </c:pt>
                <c:pt idx="13">
                  <c:v>0.52173903446327308</c:v>
                </c:pt>
                <c:pt idx="14">
                  <c:v>0.92592592592592593</c:v>
                </c:pt>
                <c:pt idx="15">
                  <c:v>26.011032055543446</c:v>
                </c:pt>
                <c:pt idx="16">
                  <c:v>1.1030692900768326</c:v>
                </c:pt>
                <c:pt idx="17">
                  <c:v>1.9441923141524533</c:v>
                </c:pt>
                <c:pt idx="18">
                  <c:v>1.2307408586008575</c:v>
                </c:pt>
                <c:pt idx="19">
                  <c:v>7.1745657327789445</c:v>
                </c:pt>
                <c:pt idx="20">
                  <c:v>6.9997471635703521</c:v>
                </c:pt>
                <c:pt idx="21">
                  <c:v>1.627441181952096</c:v>
                </c:pt>
                <c:pt idx="22">
                  <c:v>14.285714285714286</c:v>
                </c:pt>
                <c:pt idx="23">
                  <c:v>3.5714285714285716</c:v>
                </c:pt>
                <c:pt idx="24">
                  <c:v>4.1912771389545664</c:v>
                </c:pt>
                <c:pt idx="25">
                  <c:v>1.8401152895427106</c:v>
                </c:pt>
                <c:pt idx="26">
                  <c:v>1.1189839395231673</c:v>
                </c:pt>
                <c:pt idx="27">
                  <c:v>0.62903177639889751</c:v>
                </c:pt>
                <c:pt idx="28">
                  <c:v>1.7541992108978703</c:v>
                </c:pt>
                <c:pt idx="29">
                  <c:v>0.42430482201036696</c:v>
                </c:pt>
                <c:pt idx="30">
                  <c:v>1.2216894880087996</c:v>
                </c:pt>
                <c:pt idx="31">
                  <c:v>0.85935439920293033</c:v>
                </c:pt>
                <c:pt idx="32">
                  <c:v>1.4285714285714284</c:v>
                </c:pt>
                <c:pt idx="33">
                  <c:v>0.88800736627656396</c:v>
                </c:pt>
                <c:pt idx="34">
                  <c:v>0</c:v>
                </c:pt>
                <c:pt idx="35">
                  <c:v>0.72807400932400923</c:v>
                </c:pt>
                <c:pt idx="36">
                  <c:v>36.433613007291854</c:v>
                </c:pt>
                <c:pt idx="37">
                  <c:v>67.945697274957269</c:v>
                </c:pt>
                <c:pt idx="38">
                  <c:v>6.5138692933118731</c:v>
                </c:pt>
                <c:pt idx="39">
                  <c:v>31.832439376707754</c:v>
                </c:pt>
                <c:pt idx="40">
                  <c:v>5.8534597164712938</c:v>
                </c:pt>
                <c:pt idx="41">
                  <c:v>7.6414206229035928</c:v>
                </c:pt>
                <c:pt idx="42">
                  <c:v>7.7631070095120638</c:v>
                </c:pt>
                <c:pt idx="43">
                  <c:v>19.010988122454833</c:v>
                </c:pt>
                <c:pt idx="44">
                  <c:v>43.847591085012688</c:v>
                </c:pt>
                <c:pt idx="45">
                  <c:v>13.464492798858126</c:v>
                </c:pt>
                <c:pt idx="46">
                  <c:v>4.545454545454545</c:v>
                </c:pt>
                <c:pt idx="47">
                  <c:v>3.137760584569095</c:v>
                </c:pt>
                <c:pt idx="48">
                  <c:v>0</c:v>
                </c:pt>
                <c:pt idx="49">
                  <c:v>0.11924474383183041</c:v>
                </c:pt>
                <c:pt idx="50">
                  <c:v>0.66470448798988624</c:v>
                </c:pt>
                <c:pt idx="51">
                  <c:v>4.9675701136830863</c:v>
                </c:pt>
                <c:pt idx="52">
                  <c:v>13.714171092013046</c:v>
                </c:pt>
                <c:pt idx="53">
                  <c:v>29.046830198619439</c:v>
                </c:pt>
                <c:pt idx="54">
                  <c:v>1.9759688901297512</c:v>
                </c:pt>
                <c:pt idx="55">
                  <c:v>26.72919880068746</c:v>
                </c:pt>
                <c:pt idx="56">
                  <c:v>1.0357795550407531</c:v>
                </c:pt>
                <c:pt idx="57">
                  <c:v>3.9684964865358849</c:v>
                </c:pt>
                <c:pt idx="58">
                  <c:v>2.8669249578317126</c:v>
                </c:pt>
                <c:pt idx="59">
                  <c:v>5.7936507936507935</c:v>
                </c:pt>
                <c:pt idx="60">
                  <c:v>0.89218266880352248</c:v>
                </c:pt>
                <c:pt idx="61">
                  <c:v>0</c:v>
                </c:pt>
                <c:pt idx="62">
                  <c:v>1.0360118744910898</c:v>
                </c:pt>
                <c:pt idx="63">
                  <c:v>3.5349763505103313</c:v>
                </c:pt>
                <c:pt idx="64">
                  <c:v>2.5641025641025639</c:v>
                </c:pt>
                <c:pt idx="65">
                  <c:v>0</c:v>
                </c:pt>
                <c:pt idx="66">
                  <c:v>0.26525198938992045</c:v>
                </c:pt>
                <c:pt idx="67">
                  <c:v>2.9908326967150494</c:v>
                </c:pt>
              </c:numCache>
            </c:numRef>
          </c:val>
          <c:smooth val="0"/>
          <c:extLst>
            <c:ext xmlns:c16="http://schemas.microsoft.com/office/drawing/2014/chart" uri="{C3380CC4-5D6E-409C-BE32-E72D297353CC}">
              <c16:uniqueId val="{00000006-2D19-4C2D-9467-060F82B9C74D}"/>
            </c:ext>
          </c:extLst>
        </c:ser>
        <c:ser>
          <c:idx val="7"/>
          <c:order val="7"/>
          <c:tx>
            <c:strRef>
              <c:f>IPTV!$L$1</c:f>
              <c:strCache>
                <c:ptCount val="1"/>
                <c:pt idx="0">
                  <c:v>12MIS failure %</c:v>
                </c:pt>
              </c:strCache>
            </c:strRef>
          </c:tx>
          <c:spPr>
            <a:ln w="28575" cap="rnd">
              <a:noFill/>
              <a:round/>
            </a:ln>
            <a:effectLst/>
          </c:spPr>
          <c:marker>
            <c:symbol val="circle"/>
            <c:size val="6"/>
            <c:spPr>
              <a:solidFill>
                <a:srgbClr val="FF0000"/>
              </a:solidFill>
              <a:ln w="9525">
                <a:noFill/>
              </a:ln>
              <a:effectLst/>
            </c:spPr>
          </c:marker>
          <c:cat>
            <c:multiLvlStrRef>
              <c:f>IPTV!$A$2:$B$69</c:f>
              <c:multiLvlStrCache>
                <c:ptCount val="68"/>
                <c:lvl>
                  <c:pt idx="0">
                    <c:v>1215 H</c:v>
                  </c:pt>
                  <c:pt idx="1">
                    <c:v>1415 H</c:v>
                  </c:pt>
                  <c:pt idx="2">
                    <c:v>1115 H</c:v>
                  </c:pt>
                  <c:pt idx="3">
                    <c:v>1115 T</c:v>
                  </c:pt>
                  <c:pt idx="4">
                    <c:v>1920 H</c:v>
                  </c:pt>
                  <c:pt idx="5">
                    <c:v>LYNX SMART</c:v>
                  </c:pt>
                  <c:pt idx="6">
                    <c:v>VIKING</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4220 H LA</c:v>
                  </c:pt>
                  <c:pt idx="25">
                    <c:v>4825 H DTLA</c:v>
                  </c:pt>
                  <c:pt idx="26">
                    <c:v>3520 H TS</c:v>
                  </c:pt>
                  <c:pt idx="27">
                    <c:v>2820 H</c:v>
                  </c:pt>
                  <c:pt idx="28">
                    <c:v>1920 H</c:v>
                  </c:pt>
                  <c:pt idx="29">
                    <c:v>3520H LA</c:v>
                  </c:pt>
                  <c:pt idx="30">
                    <c:v>4620  TT</c:v>
                  </c:pt>
                  <c:pt idx="31">
                    <c:v>4020 TT</c:v>
                  </c:pt>
                  <c:pt idx="32">
                    <c:v>1920 T</c:v>
                  </c:pt>
                  <c:pt idx="33">
                    <c:v>4120 H DTLA</c:v>
                  </c:pt>
                  <c:pt idx="34">
                    <c:v>2820 6X4 H</c:v>
                  </c:pt>
                  <c:pt idx="35">
                    <c:v>3120 H DTLA</c:v>
                  </c:pt>
                  <c:pt idx="36">
                    <c:v>4825 10X4T DTLA</c:v>
                  </c:pt>
                  <c:pt idx="37">
                    <c:v>3525 T TS</c:v>
                  </c:pt>
                  <c:pt idx="38">
                    <c:v>5525 6X4 TT</c:v>
                  </c:pt>
                  <c:pt idx="39">
                    <c:v>2825 T</c:v>
                  </c:pt>
                  <c:pt idx="40">
                    <c:v>4825 10X2H DTLA</c:v>
                  </c:pt>
                  <c:pt idx="41">
                    <c:v>5525 4X2 TT</c:v>
                  </c:pt>
                  <c:pt idx="42">
                    <c:v>5425 TT</c:v>
                  </c:pt>
                  <c:pt idx="43">
                    <c:v>4825 10X2T DTLA</c:v>
                  </c:pt>
                  <c:pt idx="44">
                    <c:v>4825 10X4H DTLA</c:v>
                  </c:pt>
                  <c:pt idx="45">
                    <c:v>3532 T</c:v>
                  </c:pt>
                  <c:pt idx="46">
                    <c:v>2825 6X4 H</c:v>
                  </c:pt>
                  <c:pt idx="47">
                    <c:v>2820 T</c:v>
                  </c:pt>
                  <c:pt idx="48">
                    <c:v>1920 T</c:v>
                  </c:pt>
                  <c:pt idx="49">
                    <c:v>1920 H</c:v>
                  </c:pt>
                  <c:pt idx="50">
                    <c:v>1916 H</c:v>
                  </c:pt>
                  <c:pt idx="51">
                    <c:v>2820 T</c:v>
                  </c:pt>
                  <c:pt idx="52">
                    <c:v>3520 T TS</c:v>
                  </c:pt>
                  <c:pt idx="53">
                    <c:v>2825 T</c:v>
                  </c:pt>
                  <c:pt idx="54">
                    <c:v>2820 RMC</c:v>
                  </c:pt>
                  <c:pt idx="55">
                    <c:v>3525 T TS</c:v>
                  </c:pt>
                  <c:pt idx="56">
                    <c:v>4620 TT</c:v>
                  </c:pt>
                  <c:pt idx="57">
                    <c:v>5525 6X4 TT</c:v>
                  </c:pt>
                  <c:pt idx="58">
                    <c:v>5525 4X2 TT</c:v>
                  </c:pt>
                  <c:pt idx="59">
                    <c:v>4220 10X4T LA</c:v>
                  </c:pt>
                  <c:pt idx="60">
                    <c:v>4220 10X2H LA</c:v>
                  </c:pt>
                  <c:pt idx="61">
                    <c:v>1920 H</c:v>
                  </c:pt>
                  <c:pt idx="62">
                    <c:v>4020 TT</c:v>
                  </c:pt>
                  <c:pt idx="63">
                    <c:v>4220 10X2T LA</c:v>
                  </c:pt>
                  <c:pt idx="64">
                    <c:v>3520 T LA</c:v>
                  </c:pt>
                  <c:pt idx="65">
                    <c:v>3520 H LA</c:v>
                  </c:pt>
                  <c:pt idx="66">
                    <c:v>2820 H</c:v>
                  </c:pt>
                  <c:pt idx="67">
                    <c:v>1920 T</c:v>
                  </c:pt>
                </c:lvl>
                <c:lvl>
                  <c:pt idx="0">
                    <c:v>BOSS</c:v>
                  </c:pt>
                  <c:pt idx="5">
                    <c:v>BUS</c:v>
                  </c:pt>
                  <c:pt idx="9">
                    <c:v>ECOMET</c:v>
                  </c:pt>
                  <c:pt idx="19">
                    <c:v>G45 CAB</c:v>
                  </c:pt>
                  <c:pt idx="24">
                    <c:v>MBP COWL</c:v>
                  </c:pt>
                  <c:pt idx="36">
                    <c:v>N CABIN</c:v>
                  </c:pt>
                  <c:pt idx="49">
                    <c:v>PASS COWL</c:v>
                  </c:pt>
                  <c:pt idx="51">
                    <c:v>U CABIN</c:v>
                  </c:pt>
                </c:lvl>
              </c:multiLvlStrCache>
            </c:multiLvlStrRef>
          </c:cat>
          <c:val>
            <c:numRef>
              <c:f>IPTV!$L$2:$L$69</c:f>
              <c:numCache>
                <c:formatCode>General</c:formatCode>
                <c:ptCount val="68"/>
                <c:pt idx="0">
                  <c:v>4.736144305184447</c:v>
                </c:pt>
                <c:pt idx="1">
                  <c:v>7.0478380595856578</c:v>
                </c:pt>
                <c:pt idx="2">
                  <c:v>2.0062759952465834</c:v>
                </c:pt>
                <c:pt idx="3">
                  <c:v>16.69265301887253</c:v>
                </c:pt>
                <c:pt idx="4">
                  <c:v>1.6071117280634233</c:v>
                </c:pt>
                <c:pt idx="5">
                  <c:v>5.3168939554280135</c:v>
                </c:pt>
                <c:pt idx="6">
                  <c:v>2.480790357877932</c:v>
                </c:pt>
                <c:pt idx="7">
                  <c:v>3.8423179759394968</c:v>
                </c:pt>
                <c:pt idx="8">
                  <c:v>2.899784408394054</c:v>
                </c:pt>
                <c:pt idx="9">
                  <c:v>16.342024367812506</c:v>
                </c:pt>
                <c:pt idx="10">
                  <c:v>31.90115063370569</c:v>
                </c:pt>
                <c:pt idx="11">
                  <c:v>15.876379614772087</c:v>
                </c:pt>
                <c:pt idx="12">
                  <c:v>43.690857496385277</c:v>
                </c:pt>
                <c:pt idx="13">
                  <c:v>2.8184923800535437</c:v>
                </c:pt>
                <c:pt idx="14">
                  <c:v>5.6034102355645876</c:v>
                </c:pt>
                <c:pt idx="15">
                  <c:v>36.727944860386991</c:v>
                </c:pt>
                <c:pt idx="16">
                  <c:v>2.3313631701262416</c:v>
                </c:pt>
                <c:pt idx="17">
                  <c:v>2.4761072077694743</c:v>
                </c:pt>
                <c:pt idx="18">
                  <c:v>4.5407030808091422</c:v>
                </c:pt>
                <c:pt idx="19">
                  <c:v>18.600095741877404</c:v>
                </c:pt>
                <c:pt idx="20">
                  <c:v>15.396490937013869</c:v>
                </c:pt>
                <c:pt idx="21">
                  <c:v>6.1488181639694846</c:v>
                </c:pt>
                <c:pt idx="22">
                  <c:v>47.619047619047613</c:v>
                </c:pt>
                <c:pt idx="23">
                  <c:v>7.2751322751322762</c:v>
                </c:pt>
                <c:pt idx="24">
                  <c:v>12.980655243576162</c:v>
                </c:pt>
                <c:pt idx="25">
                  <c:v>6.5461137958443327</c:v>
                </c:pt>
                <c:pt idx="26">
                  <c:v>4.2057257848348035</c:v>
                </c:pt>
                <c:pt idx="27">
                  <c:v>1.7014718456435141</c:v>
                </c:pt>
                <c:pt idx="28">
                  <c:v>5.6174193827530612</c:v>
                </c:pt>
                <c:pt idx="29">
                  <c:v>4.0189189738714592</c:v>
                </c:pt>
                <c:pt idx="30">
                  <c:v>5.4922536350969908</c:v>
                </c:pt>
                <c:pt idx="31">
                  <c:v>2.4795081936678698</c:v>
                </c:pt>
                <c:pt idx="32">
                  <c:v>4.2080036302787942</c:v>
                </c:pt>
                <c:pt idx="33">
                  <c:v>3.2582592260617105</c:v>
                </c:pt>
                <c:pt idx="34">
                  <c:v>6.4516129032258061</c:v>
                </c:pt>
                <c:pt idx="35">
                  <c:v>4.0707562795489505</c:v>
                </c:pt>
                <c:pt idx="36">
                  <c:v>83.173645403256018</c:v>
                </c:pt>
                <c:pt idx="37">
                  <c:v>126.06069508308856</c:v>
                </c:pt>
                <c:pt idx="38">
                  <c:v>25.855283412943692</c:v>
                </c:pt>
                <c:pt idx="39">
                  <c:v>72.585011208093889</c:v>
                </c:pt>
                <c:pt idx="40">
                  <c:v>16.86949177342607</c:v>
                </c:pt>
                <c:pt idx="41">
                  <c:v>30.235709252669835</c:v>
                </c:pt>
                <c:pt idx="42">
                  <c:v>34.810686296410651</c:v>
                </c:pt>
                <c:pt idx="43">
                  <c:v>44.037050455504065</c:v>
                </c:pt>
                <c:pt idx="44">
                  <c:v>57.047256916257467</c:v>
                </c:pt>
                <c:pt idx="45">
                  <c:v>33.162313100290859</c:v>
                </c:pt>
                <c:pt idx="46">
                  <c:v>4.545454545454545</c:v>
                </c:pt>
                <c:pt idx="47">
                  <c:v>9.328236775045287</c:v>
                </c:pt>
                <c:pt idx="48">
                  <c:v>2.5910931174089069</c:v>
                </c:pt>
                <c:pt idx="49">
                  <c:v>1.1241575476389281</c:v>
                </c:pt>
                <c:pt idx="50">
                  <c:v>3.0469671181890323</c:v>
                </c:pt>
                <c:pt idx="51">
                  <c:v>13.124275685781271</c:v>
                </c:pt>
                <c:pt idx="52">
                  <c:v>28.930803940818759</c:v>
                </c:pt>
                <c:pt idx="53">
                  <c:v>55.100445887434219</c:v>
                </c:pt>
                <c:pt idx="54">
                  <c:v>7.2853497613812337</c:v>
                </c:pt>
                <c:pt idx="55">
                  <c:v>62.032405056827017</c:v>
                </c:pt>
                <c:pt idx="56">
                  <c:v>6.7543381804421525</c:v>
                </c:pt>
                <c:pt idx="57">
                  <c:v>12.156864545469606</c:v>
                </c:pt>
                <c:pt idx="58">
                  <c:v>12.742649074173901</c:v>
                </c:pt>
                <c:pt idx="59">
                  <c:v>16.67968065046961</c:v>
                </c:pt>
                <c:pt idx="60">
                  <c:v>3.786423683152651</c:v>
                </c:pt>
                <c:pt idx="61">
                  <c:v>3.1498015873015874</c:v>
                </c:pt>
                <c:pt idx="62">
                  <c:v>2.9560444032460791</c:v>
                </c:pt>
                <c:pt idx="63">
                  <c:v>7.7819451871448209</c:v>
                </c:pt>
                <c:pt idx="64">
                  <c:v>9.4471414106436047</c:v>
                </c:pt>
                <c:pt idx="65">
                  <c:v>1</c:v>
                </c:pt>
                <c:pt idx="66">
                  <c:v>1.3313792139053793</c:v>
                </c:pt>
                <c:pt idx="67">
                  <c:v>4.3039208062103445</c:v>
                </c:pt>
              </c:numCache>
            </c:numRef>
          </c:val>
          <c:smooth val="0"/>
          <c:extLst>
            <c:ext xmlns:c16="http://schemas.microsoft.com/office/drawing/2014/chart" uri="{C3380CC4-5D6E-409C-BE32-E72D297353CC}">
              <c16:uniqueId val="{00000007-2D19-4C2D-9467-060F82B9C74D}"/>
            </c:ext>
          </c:extLst>
        </c:ser>
        <c:dLbls>
          <c:showLegendKey val="0"/>
          <c:showVal val="0"/>
          <c:showCatName val="0"/>
          <c:showSerName val="0"/>
          <c:showPercent val="0"/>
          <c:showBubbleSize val="0"/>
        </c:dLbls>
        <c:marker val="1"/>
        <c:smooth val="0"/>
        <c:axId val="422529583"/>
        <c:axId val="422529167"/>
      </c:lineChart>
      <c:catAx>
        <c:axId val="4903904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0391311"/>
        <c:crosses val="autoZero"/>
        <c:auto val="1"/>
        <c:lblAlgn val="ctr"/>
        <c:lblOffset val="100"/>
        <c:tickLblSkip val="1"/>
        <c:noMultiLvlLbl val="0"/>
      </c:catAx>
      <c:valAx>
        <c:axId val="490391311"/>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No. of incidences --&gt;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0390479"/>
        <c:crosses val="autoZero"/>
        <c:crossBetween val="between"/>
        <c:majorUnit val="1000"/>
      </c:valAx>
      <c:valAx>
        <c:axId val="422529167"/>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Failure % --&gt;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2529583"/>
        <c:crosses val="max"/>
        <c:crossBetween val="between"/>
      </c:valAx>
      <c:catAx>
        <c:axId val="422529583"/>
        <c:scaling>
          <c:orientation val="minMax"/>
        </c:scaling>
        <c:delete val="1"/>
        <c:axPos val="b"/>
        <c:numFmt formatCode="General" sourceLinked="1"/>
        <c:majorTickMark val="out"/>
        <c:minorTickMark val="none"/>
        <c:tickLblPos val="nextTo"/>
        <c:crossAx val="422529167"/>
        <c:crosses val="autoZero"/>
        <c:auto val="1"/>
        <c:lblAlgn val="ctr"/>
        <c:lblOffset val="100"/>
        <c:noMultiLvlLbl val="0"/>
      </c:catAx>
      <c:spPr>
        <a:noFill/>
        <a:ln>
          <a:noFill/>
        </a:ln>
        <a:effectLst/>
      </c:spPr>
    </c:plotArea>
    <c:legend>
      <c:legendPos val="b"/>
      <c:layout>
        <c:manualLayout>
          <c:xMode val="edge"/>
          <c:yMode val="edge"/>
          <c:x val="0.22596272240163529"/>
          <c:y val="0.93430609947791632"/>
          <c:w val="0.56287813755232974"/>
          <c:h val="6.569381129990330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bg1">
          <a:lumMod val="65000"/>
        </a:schemeClr>
      </a:solidFill>
      <a:round/>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80" b="1" i="0" u="none" strike="noStrike" kern="1200" spc="0" baseline="0">
                <a:solidFill>
                  <a:schemeClr val="tx1">
                    <a:lumMod val="65000"/>
                    <a:lumOff val="35000"/>
                  </a:schemeClr>
                </a:solidFill>
                <a:latin typeface="+mn-lt"/>
                <a:ea typeface="+mn-ea"/>
                <a:cs typeface="+mn-cs"/>
              </a:defRPr>
            </a:pPr>
            <a:r>
              <a:rPr lang="en-US" b="1"/>
              <a:t>Luk 395 dia clutch burnt - Km range wise</a:t>
            </a:r>
          </a:p>
        </c:rich>
      </c:tx>
      <c:overlay val="0"/>
      <c:spPr>
        <a:noFill/>
        <a:ln>
          <a:noFill/>
        </a:ln>
        <a:effectLst/>
      </c:spPr>
      <c:txPr>
        <a:bodyPr rot="0" spcFirstLastPara="1" vertOverflow="ellipsis" vert="horz" wrap="square" anchor="ctr" anchorCtr="1"/>
        <a:lstStyle/>
        <a:p>
          <a:pPr>
            <a:defRPr sz="168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497792434651694"/>
          <c:y val="9.5678571428571432E-2"/>
          <c:w val="0.81672923620861804"/>
          <c:h val="0.66654752530933636"/>
        </c:manualLayout>
      </c:layout>
      <c:barChart>
        <c:barDir val="col"/>
        <c:grouping val="clustered"/>
        <c:varyColors val="0"/>
        <c:ser>
          <c:idx val="0"/>
          <c:order val="0"/>
          <c:tx>
            <c:strRef>
              <c:f>Sheet1!$C$1</c:f>
              <c:strCache>
                <c:ptCount val="1"/>
                <c:pt idx="0">
                  <c:v>K</c:v>
                </c:pt>
              </c:strCache>
            </c:strRef>
          </c:tx>
          <c:spPr>
            <a:solidFill>
              <a:schemeClr val="accent1"/>
            </a:solidFill>
            <a:ln>
              <a:noFill/>
            </a:ln>
            <a:effectLst/>
          </c:spPr>
          <c:invertIfNegative val="0"/>
          <c:cat>
            <c:strRef>
              <c:f>Sheet1!$B$2:$B$18</c:f>
              <c:strCache>
                <c:ptCount val="17"/>
                <c:pt idx="0">
                  <c:v>&lt;5K</c:v>
                </c:pt>
                <c:pt idx="1">
                  <c:v>5-10K</c:v>
                </c:pt>
                <c:pt idx="2">
                  <c:v>10-20K</c:v>
                </c:pt>
                <c:pt idx="3">
                  <c:v>20-30K</c:v>
                </c:pt>
                <c:pt idx="4">
                  <c:v>30-40K</c:v>
                </c:pt>
                <c:pt idx="5">
                  <c:v>40-50K</c:v>
                </c:pt>
                <c:pt idx="6">
                  <c:v>50-60K</c:v>
                </c:pt>
                <c:pt idx="7">
                  <c:v>60-70K</c:v>
                </c:pt>
                <c:pt idx="8">
                  <c:v>70-80K</c:v>
                </c:pt>
                <c:pt idx="9">
                  <c:v>80-90K</c:v>
                </c:pt>
                <c:pt idx="10">
                  <c:v>90-100K</c:v>
                </c:pt>
                <c:pt idx="11">
                  <c:v>100-110K</c:v>
                </c:pt>
                <c:pt idx="12">
                  <c:v>110-120K</c:v>
                </c:pt>
                <c:pt idx="13">
                  <c:v>120-130K</c:v>
                </c:pt>
                <c:pt idx="14">
                  <c:v>130-140K</c:v>
                </c:pt>
                <c:pt idx="15">
                  <c:v>140-150K</c:v>
                </c:pt>
                <c:pt idx="16">
                  <c:v>&gt;150K</c:v>
                </c:pt>
              </c:strCache>
            </c:strRef>
          </c:cat>
          <c:val>
            <c:numRef>
              <c:f>Sheet1!$C$2:$C$18</c:f>
              <c:numCache>
                <c:formatCode>General</c:formatCode>
                <c:ptCount val="17"/>
                <c:pt idx="0">
                  <c:v>200</c:v>
                </c:pt>
                <c:pt idx="1">
                  <c:v>217</c:v>
                </c:pt>
                <c:pt idx="2">
                  <c:v>493</c:v>
                </c:pt>
                <c:pt idx="3">
                  <c:v>397</c:v>
                </c:pt>
                <c:pt idx="4">
                  <c:v>334</c:v>
                </c:pt>
                <c:pt idx="5">
                  <c:v>288</c:v>
                </c:pt>
                <c:pt idx="6">
                  <c:v>268</c:v>
                </c:pt>
                <c:pt idx="7">
                  <c:v>181</c:v>
                </c:pt>
                <c:pt idx="8">
                  <c:v>230</c:v>
                </c:pt>
                <c:pt idx="9">
                  <c:v>207</c:v>
                </c:pt>
                <c:pt idx="10">
                  <c:v>197</c:v>
                </c:pt>
                <c:pt idx="11">
                  <c:v>139</c:v>
                </c:pt>
                <c:pt idx="12">
                  <c:v>98</c:v>
                </c:pt>
                <c:pt idx="13">
                  <c:v>128</c:v>
                </c:pt>
                <c:pt idx="14">
                  <c:v>98</c:v>
                </c:pt>
                <c:pt idx="15">
                  <c:v>68</c:v>
                </c:pt>
                <c:pt idx="16">
                  <c:v>248</c:v>
                </c:pt>
              </c:numCache>
            </c:numRef>
          </c:val>
          <c:extLst>
            <c:ext xmlns:c16="http://schemas.microsoft.com/office/drawing/2014/chart" uri="{C3380CC4-5D6E-409C-BE32-E72D297353CC}">
              <c16:uniqueId val="{00000000-EEE1-4DFE-896A-E04B40D989D5}"/>
            </c:ext>
          </c:extLst>
        </c:ser>
        <c:dLbls>
          <c:showLegendKey val="0"/>
          <c:showVal val="0"/>
          <c:showCatName val="0"/>
          <c:showSerName val="0"/>
          <c:showPercent val="0"/>
          <c:showBubbleSize val="0"/>
        </c:dLbls>
        <c:gapWidth val="219"/>
        <c:overlap val="-27"/>
        <c:axId val="336508447"/>
        <c:axId val="336520511"/>
      </c:barChart>
      <c:catAx>
        <c:axId val="336508447"/>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IN"/>
                  <a:t>Km range</a:t>
                </a:r>
              </a:p>
            </c:rich>
          </c:tx>
          <c:layout>
            <c:manualLayout>
              <c:xMode val="edge"/>
              <c:yMode val="edge"/>
              <c:x val="0.47284279337013485"/>
              <c:y val="0.9369876265466816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36520511"/>
        <c:crosses val="autoZero"/>
        <c:auto val="1"/>
        <c:lblAlgn val="ctr"/>
        <c:lblOffset val="100"/>
        <c:noMultiLvlLbl val="0"/>
      </c:catAx>
      <c:valAx>
        <c:axId val="3365205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IN"/>
                  <a:t>No. of claims</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36508447"/>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bg1">
          <a:lumMod val="65000"/>
        </a:schemeClr>
      </a:solidFill>
      <a:round/>
    </a:ln>
    <a:effectLst/>
  </c:spPr>
  <c:txPr>
    <a:bodyPr/>
    <a:lstStyle/>
    <a:p>
      <a:pPr>
        <a:defRPr sz="1400"/>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80" b="1" i="0" u="none" strike="noStrike" kern="1200" spc="0" baseline="0">
                <a:solidFill>
                  <a:schemeClr val="tx1">
                    <a:lumMod val="65000"/>
                    <a:lumOff val="35000"/>
                  </a:schemeClr>
                </a:solidFill>
                <a:latin typeface="+mn-lt"/>
                <a:ea typeface="+mn-ea"/>
                <a:cs typeface="+mn-cs"/>
              </a:defRPr>
            </a:pPr>
            <a:r>
              <a:rPr lang="en-US" b="1"/>
              <a:t>Luk 395 dia clutch burnt - Hour range wise</a:t>
            </a:r>
          </a:p>
        </c:rich>
      </c:tx>
      <c:layout>
        <c:manualLayout>
          <c:xMode val="edge"/>
          <c:yMode val="edge"/>
          <c:x val="0.18964183868908277"/>
          <c:y val="0"/>
        </c:manualLayout>
      </c:layout>
      <c:overlay val="0"/>
      <c:spPr>
        <a:noFill/>
        <a:ln>
          <a:noFill/>
        </a:ln>
        <a:effectLst/>
      </c:spPr>
      <c:txPr>
        <a:bodyPr rot="0" spcFirstLastPara="1" vertOverflow="ellipsis" vert="horz" wrap="square" anchor="ctr" anchorCtr="1"/>
        <a:lstStyle/>
        <a:p>
          <a:pPr>
            <a:defRPr sz="168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133560331985529"/>
          <c:y val="7.8469055374592853E-2"/>
          <c:w val="0.81271845073419891"/>
          <c:h val="0.64063220043627467"/>
        </c:manualLayout>
      </c:layout>
      <c:barChart>
        <c:barDir val="col"/>
        <c:grouping val="clustered"/>
        <c:varyColors val="0"/>
        <c:ser>
          <c:idx val="0"/>
          <c:order val="0"/>
          <c:tx>
            <c:strRef>
              <c:f>Sheet1!$C$22</c:f>
              <c:strCache>
                <c:ptCount val="1"/>
                <c:pt idx="0">
                  <c:v>H</c:v>
                </c:pt>
              </c:strCache>
            </c:strRef>
          </c:tx>
          <c:spPr>
            <a:solidFill>
              <a:schemeClr val="accent1"/>
            </a:solidFill>
            <a:ln>
              <a:noFill/>
            </a:ln>
            <a:effectLst/>
          </c:spPr>
          <c:invertIfNegative val="0"/>
          <c:cat>
            <c:strRef>
              <c:f>Sheet1!$B$23:$B$32</c:f>
              <c:strCache>
                <c:ptCount val="10"/>
                <c:pt idx="0">
                  <c:v>&lt;100H</c:v>
                </c:pt>
                <c:pt idx="1">
                  <c:v>100-200H</c:v>
                </c:pt>
                <c:pt idx="2">
                  <c:v>200-500H</c:v>
                </c:pt>
                <c:pt idx="3">
                  <c:v>500-1000H</c:v>
                </c:pt>
                <c:pt idx="4">
                  <c:v>1000-1500H</c:v>
                </c:pt>
                <c:pt idx="5">
                  <c:v>1500-2000H</c:v>
                </c:pt>
                <c:pt idx="6">
                  <c:v>2000-2500H</c:v>
                </c:pt>
                <c:pt idx="7">
                  <c:v>2500-3000H</c:v>
                </c:pt>
                <c:pt idx="8">
                  <c:v>3000-3500H</c:v>
                </c:pt>
                <c:pt idx="9">
                  <c:v>3500-4000H</c:v>
                </c:pt>
              </c:strCache>
            </c:strRef>
          </c:cat>
          <c:val>
            <c:numRef>
              <c:f>Sheet1!$C$23:$C$32</c:f>
              <c:numCache>
                <c:formatCode>General</c:formatCode>
                <c:ptCount val="10"/>
                <c:pt idx="0">
                  <c:v>88</c:v>
                </c:pt>
                <c:pt idx="1">
                  <c:v>178</c:v>
                </c:pt>
                <c:pt idx="2">
                  <c:v>533</c:v>
                </c:pt>
                <c:pt idx="3">
                  <c:v>901</c:v>
                </c:pt>
                <c:pt idx="4">
                  <c:v>807</c:v>
                </c:pt>
                <c:pt idx="5">
                  <c:v>609</c:v>
                </c:pt>
                <c:pt idx="6">
                  <c:v>406</c:v>
                </c:pt>
                <c:pt idx="7">
                  <c:v>263</c:v>
                </c:pt>
                <c:pt idx="8">
                  <c:v>153</c:v>
                </c:pt>
                <c:pt idx="9">
                  <c:v>115</c:v>
                </c:pt>
              </c:numCache>
            </c:numRef>
          </c:val>
          <c:extLst>
            <c:ext xmlns:c16="http://schemas.microsoft.com/office/drawing/2014/chart" uri="{C3380CC4-5D6E-409C-BE32-E72D297353CC}">
              <c16:uniqueId val="{00000000-4443-4572-8FF0-541EE48ACC77}"/>
            </c:ext>
          </c:extLst>
        </c:ser>
        <c:dLbls>
          <c:showLegendKey val="0"/>
          <c:showVal val="0"/>
          <c:showCatName val="0"/>
          <c:showSerName val="0"/>
          <c:showPercent val="0"/>
          <c:showBubbleSize val="0"/>
        </c:dLbls>
        <c:gapWidth val="219"/>
        <c:overlap val="-27"/>
        <c:axId val="336508447"/>
        <c:axId val="336520511"/>
      </c:barChart>
      <c:catAx>
        <c:axId val="336508447"/>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IN"/>
                  <a:t>Hour range</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36520511"/>
        <c:crosses val="autoZero"/>
        <c:auto val="1"/>
        <c:lblAlgn val="ctr"/>
        <c:lblOffset val="100"/>
        <c:noMultiLvlLbl val="0"/>
      </c:catAx>
      <c:valAx>
        <c:axId val="3365205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IN"/>
                  <a:t>No. of claims</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36508447"/>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bg1">
          <a:lumMod val="65000"/>
        </a:schemeClr>
      </a:solidFill>
      <a:round/>
    </a:ln>
    <a:effectLst/>
  </c:spPr>
  <c:txPr>
    <a:bodyPr/>
    <a:lstStyle/>
    <a:p>
      <a:pPr>
        <a:defRPr sz="1400"/>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2"/>
            <a:ext cx="2945659" cy="498055"/>
          </a:xfrm>
          <a:prstGeom prst="rect">
            <a:avLst/>
          </a:prstGeom>
        </p:spPr>
        <p:txBody>
          <a:bodyPr vert="horz" lIns="91424" tIns="45712" rIns="91424" bIns="45712" rtlCol="0"/>
          <a:lstStyle>
            <a:lvl1pPr algn="l">
              <a:defRPr sz="1200"/>
            </a:lvl1pPr>
          </a:lstStyle>
          <a:p>
            <a:endParaRPr lang="en-US" dirty="0"/>
          </a:p>
        </p:txBody>
      </p:sp>
      <p:sp>
        <p:nvSpPr>
          <p:cNvPr id="3" name="Date Placeholder 2"/>
          <p:cNvSpPr>
            <a:spLocks noGrp="1"/>
          </p:cNvSpPr>
          <p:nvPr>
            <p:ph type="dt" idx="1"/>
          </p:nvPr>
        </p:nvSpPr>
        <p:spPr>
          <a:xfrm>
            <a:off x="3850446" y="2"/>
            <a:ext cx="2945659" cy="498055"/>
          </a:xfrm>
          <a:prstGeom prst="rect">
            <a:avLst/>
          </a:prstGeom>
        </p:spPr>
        <p:txBody>
          <a:bodyPr vert="horz" lIns="91424" tIns="45712" rIns="91424" bIns="45712" rtlCol="0"/>
          <a:lstStyle>
            <a:lvl1pPr algn="r">
              <a:defRPr sz="1200"/>
            </a:lvl1pPr>
          </a:lstStyle>
          <a:p>
            <a:fld id="{9AEA080D-FE3C-4BA9-B925-F30AE9F630F2}" type="datetimeFigureOut">
              <a:rPr lang="en-US" smtClean="0"/>
              <a:t>8/9/2023</a:t>
            </a:fld>
            <a:endParaRPr lang="en-US" dirty="0"/>
          </a:p>
        </p:txBody>
      </p:sp>
      <p:sp>
        <p:nvSpPr>
          <p:cNvPr id="4" name="Slide Image Placeholder 3"/>
          <p:cNvSpPr>
            <a:spLocks noGrp="1" noRot="1" noChangeAspect="1"/>
          </p:cNvSpPr>
          <p:nvPr>
            <p:ph type="sldImg" idx="2"/>
          </p:nvPr>
        </p:nvSpPr>
        <p:spPr>
          <a:xfrm>
            <a:off x="425450" y="1243013"/>
            <a:ext cx="5946775" cy="3346450"/>
          </a:xfrm>
          <a:prstGeom prst="rect">
            <a:avLst/>
          </a:prstGeom>
          <a:noFill/>
          <a:ln w="12700">
            <a:solidFill>
              <a:prstClr val="black"/>
            </a:solidFill>
          </a:ln>
        </p:spPr>
        <p:txBody>
          <a:bodyPr vert="horz" lIns="91424" tIns="45712" rIns="91424" bIns="45712" rtlCol="0" anchor="ctr"/>
          <a:lstStyle/>
          <a:p>
            <a:endParaRPr lang="en-US" dirty="0"/>
          </a:p>
        </p:txBody>
      </p:sp>
      <p:sp>
        <p:nvSpPr>
          <p:cNvPr id="5" name="Notes Placeholder 4"/>
          <p:cNvSpPr>
            <a:spLocks noGrp="1"/>
          </p:cNvSpPr>
          <p:nvPr>
            <p:ph type="body" sz="quarter" idx="3"/>
          </p:nvPr>
        </p:nvSpPr>
        <p:spPr>
          <a:xfrm>
            <a:off x="679768" y="4777195"/>
            <a:ext cx="5438140" cy="3908614"/>
          </a:xfrm>
          <a:prstGeom prst="rect">
            <a:avLst/>
          </a:prstGeom>
        </p:spPr>
        <p:txBody>
          <a:bodyPr vert="horz" lIns="91424" tIns="45712" rIns="91424" bIns="4571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3" y="9428587"/>
            <a:ext cx="2945659" cy="498055"/>
          </a:xfrm>
          <a:prstGeom prst="rect">
            <a:avLst/>
          </a:prstGeom>
        </p:spPr>
        <p:txBody>
          <a:bodyPr vert="horz" lIns="91424" tIns="45712" rIns="91424" bIns="4571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6" y="9428587"/>
            <a:ext cx="2945659" cy="498055"/>
          </a:xfrm>
          <a:prstGeom prst="rect">
            <a:avLst/>
          </a:prstGeom>
        </p:spPr>
        <p:txBody>
          <a:bodyPr vert="horz" lIns="91424" tIns="45712" rIns="91424" bIns="45712" rtlCol="0" anchor="b"/>
          <a:lstStyle>
            <a:lvl1pPr algn="r">
              <a:defRPr sz="1200"/>
            </a:lvl1pPr>
          </a:lstStyle>
          <a:p>
            <a:fld id="{28412112-B4AD-4774-96A2-8DA22CA02E48}" type="slidenum">
              <a:rPr lang="en-US" smtClean="0"/>
              <a:t>‹#›</a:t>
            </a:fld>
            <a:endParaRPr lang="en-US" dirty="0"/>
          </a:p>
        </p:txBody>
      </p:sp>
    </p:spTree>
    <p:extLst>
      <p:ext uri="{BB962C8B-B14F-4D97-AF65-F5344CB8AC3E}">
        <p14:creationId xmlns:p14="http://schemas.microsoft.com/office/powerpoint/2010/main" val="566563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882213" rtl="0" eaLnBrk="1" fontAlgn="auto" latinLnBrk="0" hangingPunct="1">
              <a:lnSpc>
                <a:spcPct val="100000"/>
              </a:lnSpc>
              <a:spcBef>
                <a:spcPts val="0"/>
              </a:spcBef>
              <a:spcAft>
                <a:spcPts val="0"/>
              </a:spcAft>
              <a:buClrTx/>
              <a:buSzTx/>
              <a:buFontTx/>
              <a:buNone/>
              <a:tabLst/>
              <a:defRPr/>
            </a:pPr>
            <a:fld id="{C6F321EE-E945-4F57-872F-EE2E3E87174E}"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882213"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6305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21901">
              <a:defRPr/>
            </a:pPr>
            <a:fld id="{2995CEC8-E234-4F20-82D0-DF9AE33489E4}" type="slidenum">
              <a:rPr lang="en-US" sz="1300">
                <a:solidFill>
                  <a:prstClr val="black"/>
                </a:solidFill>
                <a:latin typeface="Calibri"/>
              </a:rPr>
              <a:pPr defTabSz="921901">
                <a:defRPr/>
              </a:pPr>
              <a:t>2</a:t>
            </a:fld>
            <a:endParaRPr lang="en-US" sz="1300" dirty="0">
              <a:solidFill>
                <a:prstClr val="black"/>
              </a:solidFill>
              <a:latin typeface="Calibri"/>
            </a:endParaRPr>
          </a:p>
        </p:txBody>
      </p:sp>
    </p:spTree>
    <p:extLst>
      <p:ext uri="{BB962C8B-B14F-4D97-AF65-F5344CB8AC3E}">
        <p14:creationId xmlns:p14="http://schemas.microsoft.com/office/powerpoint/2010/main" val="4277577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21901">
              <a:defRPr/>
            </a:pPr>
            <a:fld id="{2995CEC8-E234-4F20-82D0-DF9AE33489E4}" type="slidenum">
              <a:rPr lang="en-US" sz="1300">
                <a:solidFill>
                  <a:prstClr val="black"/>
                </a:solidFill>
                <a:latin typeface="Calibri"/>
              </a:rPr>
              <a:pPr defTabSz="921901">
                <a:defRPr/>
              </a:pPr>
              <a:t>3</a:t>
            </a:fld>
            <a:endParaRPr lang="en-US" sz="1300" dirty="0">
              <a:solidFill>
                <a:prstClr val="black"/>
              </a:solidFill>
              <a:latin typeface="Calibri"/>
            </a:endParaRPr>
          </a:p>
        </p:txBody>
      </p:sp>
    </p:spTree>
    <p:extLst>
      <p:ext uri="{BB962C8B-B14F-4D97-AF65-F5344CB8AC3E}">
        <p14:creationId xmlns:p14="http://schemas.microsoft.com/office/powerpoint/2010/main" val="2313495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21901">
              <a:defRPr/>
            </a:pPr>
            <a:fld id="{2995CEC8-E234-4F20-82D0-DF9AE33489E4}" type="slidenum">
              <a:rPr lang="en-US" sz="1300">
                <a:solidFill>
                  <a:prstClr val="black"/>
                </a:solidFill>
                <a:latin typeface="Calibri"/>
              </a:rPr>
              <a:pPr defTabSz="921901">
                <a:defRPr/>
              </a:pPr>
              <a:t>4</a:t>
            </a:fld>
            <a:endParaRPr lang="en-US" sz="1300" dirty="0">
              <a:solidFill>
                <a:prstClr val="black"/>
              </a:solidFill>
              <a:latin typeface="Calibri"/>
            </a:endParaRPr>
          </a:p>
        </p:txBody>
      </p:sp>
    </p:spTree>
    <p:extLst>
      <p:ext uri="{BB962C8B-B14F-4D97-AF65-F5344CB8AC3E}">
        <p14:creationId xmlns:p14="http://schemas.microsoft.com/office/powerpoint/2010/main" val="36902863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7" name="Picture 6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8" name="Title 1"/>
          <p:cNvSpPr>
            <a:spLocks noGrp="1"/>
          </p:cNvSpPr>
          <p:nvPr>
            <p:ph type="ctrTitle" hasCustomPrompt="1"/>
          </p:nvPr>
        </p:nvSpPr>
        <p:spPr>
          <a:xfrm>
            <a:off x="1524000" y="1122363"/>
            <a:ext cx="9144000" cy="1381125"/>
          </a:xfrm>
        </p:spPr>
        <p:txBody>
          <a:bodyPr anchor="b">
            <a:noAutofit/>
          </a:bodyPr>
          <a:lstStyle>
            <a:lvl1pPr algn="ctr">
              <a:defRPr sz="4800" b="1">
                <a:solidFill>
                  <a:schemeClr val="bg1"/>
                </a:solidFill>
                <a:effectLst>
                  <a:outerShdw blurRad="38100" dist="38100" dir="2700000" algn="tl">
                    <a:srgbClr val="000000">
                      <a:alpha val="43137"/>
                    </a:srgbClr>
                  </a:outerShdw>
                </a:effectLst>
                <a:latin typeface="+mn-lt"/>
              </a:defRPr>
            </a:lvl1pPr>
          </a:lstStyle>
          <a:p>
            <a:r>
              <a:rPr lang="en-US" dirty="0"/>
              <a:t>CLICK TO EDIT MASTER TITLE STYLE</a:t>
            </a:r>
            <a:endParaRPr lang="en-GB" dirty="0"/>
          </a:p>
        </p:txBody>
      </p:sp>
      <p:sp>
        <p:nvSpPr>
          <p:cNvPr id="69" name="Subtitle 2"/>
          <p:cNvSpPr>
            <a:spLocks noGrp="1"/>
          </p:cNvSpPr>
          <p:nvPr>
            <p:ph type="subTitle" idx="1"/>
          </p:nvPr>
        </p:nvSpPr>
        <p:spPr>
          <a:xfrm>
            <a:off x="1524000" y="2604651"/>
            <a:ext cx="9144000" cy="782493"/>
          </a:xfrm>
        </p:spPr>
        <p:txBody>
          <a:bodyPr>
            <a:normAutofit/>
          </a:bodyPr>
          <a:lstStyle>
            <a:lvl1pPr marL="0" indent="0" algn="ctr">
              <a:buNone/>
              <a:defRPr sz="2800" b="1">
                <a:solidFill>
                  <a:schemeClr val="tx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Tree>
    <p:extLst>
      <p:ext uri="{BB962C8B-B14F-4D97-AF65-F5344CB8AC3E}">
        <p14:creationId xmlns:p14="http://schemas.microsoft.com/office/powerpoint/2010/main" val="796388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C4AE59-9AA7-49BC-9F8D-F56297A532A8}" type="datetime1">
              <a:rPr lang="en-US" smtClean="0"/>
              <a:t>8/9/2023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58DC12A-69E4-41F7-B68D-E36695E61150}" type="slidenum">
              <a:rPr lang="en-US" smtClean="0"/>
              <a:t>‹#›</a:t>
            </a:fld>
            <a:endParaRPr lang="en-US" dirty="0"/>
          </a:p>
        </p:txBody>
      </p:sp>
      <p:sp>
        <p:nvSpPr>
          <p:cNvPr id="7" name="Footer Placeholder 4"/>
          <p:cNvSpPr txBox="1">
            <a:spLocks/>
          </p:cNvSpPr>
          <p:nvPr userDrawn="1"/>
        </p:nvSpPr>
        <p:spPr>
          <a:xfrm>
            <a:off x="4038600" y="6356351"/>
            <a:ext cx="4114800" cy="366183"/>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prstClr val="black">
                    <a:tint val="75000"/>
                  </a:prstClr>
                </a:solidFill>
              </a:rPr>
              <a:t>GC 2017 | 20-23rd April</a:t>
            </a:r>
          </a:p>
        </p:txBody>
      </p:sp>
    </p:spTree>
    <p:extLst>
      <p:ext uri="{BB962C8B-B14F-4D97-AF65-F5344CB8AC3E}">
        <p14:creationId xmlns:p14="http://schemas.microsoft.com/office/powerpoint/2010/main" val="574610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6185"/>
            <a:ext cx="2628900" cy="581024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6185"/>
            <a:ext cx="7683500" cy="58102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1C8CBB-4A6A-4040-A403-E2E305439DB9}" type="datetime1">
              <a:rPr lang="en-US" smtClean="0"/>
              <a:t>8/9/2023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58DC12A-69E4-41F7-B68D-E36695E61150}" type="slidenum">
              <a:rPr lang="en-US" smtClean="0"/>
              <a:t>‹#›</a:t>
            </a:fld>
            <a:endParaRPr lang="en-US" dirty="0"/>
          </a:p>
        </p:txBody>
      </p:sp>
      <p:sp>
        <p:nvSpPr>
          <p:cNvPr id="7" name="Footer Placeholder 4"/>
          <p:cNvSpPr txBox="1">
            <a:spLocks/>
          </p:cNvSpPr>
          <p:nvPr userDrawn="1"/>
        </p:nvSpPr>
        <p:spPr>
          <a:xfrm>
            <a:off x="4038600" y="6356350"/>
            <a:ext cx="4114800" cy="366183"/>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prstClr val="black">
                    <a:tint val="75000"/>
                  </a:prstClr>
                </a:solidFill>
              </a:rPr>
              <a:t>GC 2017 | 20-23rd April</a:t>
            </a:r>
          </a:p>
        </p:txBody>
      </p:sp>
      <p:pic>
        <p:nvPicPr>
          <p:cNvPr id="8" name="Picture 2" descr="AA9DE61E-BFA3-49ED-B5AE-395454FC5E3C"/>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1"/>
            <a:ext cx="12204902" cy="686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Date Placeholder 1"/>
          <p:cNvSpPr txBox="1">
            <a:spLocks/>
          </p:cNvSpPr>
          <p:nvPr userDrawn="1"/>
        </p:nvSpPr>
        <p:spPr>
          <a:xfrm>
            <a:off x="115910" y="6356350"/>
            <a:ext cx="346549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9A4E433-A1AF-40CE-9FED-29246AF1D14C}" type="datetimeFigureOut">
              <a:rPr lang="en-GB" smtClean="0"/>
              <a:pPr/>
              <a:t>09/08/2023</a:t>
            </a:fld>
            <a:endParaRPr lang="en-GB"/>
          </a:p>
        </p:txBody>
      </p:sp>
      <p:sp>
        <p:nvSpPr>
          <p:cNvPr id="10" name="Slide Number Placeholder 3"/>
          <p:cNvSpPr txBox="1">
            <a:spLocks/>
          </p:cNvSpPr>
          <p:nvPr userDrawn="1"/>
        </p:nvSpPr>
        <p:spPr>
          <a:xfrm>
            <a:off x="8610599" y="6356350"/>
            <a:ext cx="3469783"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65BB24-4602-4AD8-A506-D87CF1D0E1B4}" type="slidenum">
              <a:rPr lang="en-GB" smtClean="0"/>
              <a:pPr/>
              <a:t>‹#›</a:t>
            </a:fld>
            <a:endParaRPr lang="en-GB"/>
          </a:p>
        </p:txBody>
      </p:sp>
      <p:sp>
        <p:nvSpPr>
          <p:cNvPr id="11" name="Text Placeholder 10"/>
          <p:cNvSpPr>
            <a:spLocks noGrp="1"/>
          </p:cNvSpPr>
          <p:nvPr>
            <p:ph type="body" sz="quarter" idx="13" hasCustomPrompt="1"/>
          </p:nvPr>
        </p:nvSpPr>
        <p:spPr>
          <a:xfrm>
            <a:off x="2408237" y="1662113"/>
            <a:ext cx="6890309" cy="1789112"/>
          </a:xfrm>
        </p:spPr>
        <p:txBody>
          <a:bodyPr anchor="ctr">
            <a:normAutofit/>
          </a:bodyPr>
          <a:lstStyle>
            <a:lvl1pPr marL="0" indent="0" algn="ctr">
              <a:buNone/>
              <a:defRPr sz="4400" b="1">
                <a:solidFill>
                  <a:schemeClr val="bg1"/>
                </a:solidFill>
              </a:defRPr>
            </a:lvl1pPr>
            <a:lvl2pPr>
              <a:defRPr b="1"/>
            </a:lvl2pPr>
            <a:lvl3pPr>
              <a:defRPr b="1"/>
            </a:lvl3pPr>
            <a:lvl4pPr>
              <a:defRPr b="1"/>
            </a:lvl4pPr>
            <a:lvl5pPr>
              <a:defRPr b="1"/>
            </a:lvl5pPr>
          </a:lstStyle>
          <a:p>
            <a:pPr lvl="0"/>
            <a:r>
              <a:rPr lang="en-US" dirty="0"/>
              <a:t>EDIT MASTER TEXT STYLES</a:t>
            </a:r>
          </a:p>
        </p:txBody>
      </p:sp>
    </p:spTree>
    <p:extLst>
      <p:ext uri="{BB962C8B-B14F-4D97-AF65-F5344CB8AC3E}">
        <p14:creationId xmlns:p14="http://schemas.microsoft.com/office/powerpoint/2010/main" val="2972018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59A4E433-A1AF-40CE-9FED-29246AF1D14C}" type="datetimeFigureOut">
              <a:rPr lang="en-GB" smtClean="0"/>
              <a:t>09/08/2023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665BB24-4602-4AD8-A506-D87CF1D0E1B4}" type="slidenum">
              <a:rPr lang="en-GB" smtClean="0"/>
              <a:t>‹#›</a:t>
            </a:fld>
            <a:endParaRPr lang="en-GB"/>
          </a:p>
        </p:txBody>
      </p:sp>
      <p:sp>
        <p:nvSpPr>
          <p:cNvPr id="12" name="Text Placeholder 11"/>
          <p:cNvSpPr>
            <a:spLocks noGrp="1"/>
          </p:cNvSpPr>
          <p:nvPr>
            <p:ph type="body" sz="quarter" idx="13"/>
          </p:nvPr>
        </p:nvSpPr>
        <p:spPr>
          <a:xfrm>
            <a:off x="838200" y="1144589"/>
            <a:ext cx="10315575" cy="501650"/>
          </a:xfrm>
        </p:spPr>
        <p:txBody>
          <a:bodyPr>
            <a:normAutofit/>
          </a:bodyPr>
          <a:lstStyle>
            <a:lvl1pPr marL="0" indent="0">
              <a:buNone/>
              <a:defRPr sz="2400" b="1">
                <a:solidFill>
                  <a:srgbClr val="0070C0"/>
                </a:solidFill>
              </a:defRPr>
            </a:lvl1pPr>
          </a:lstStyle>
          <a:p>
            <a:pPr lvl="0"/>
            <a:r>
              <a:rPr lang="en-US"/>
              <a:t>Edit Master text styles</a:t>
            </a:r>
          </a:p>
        </p:txBody>
      </p:sp>
    </p:spTree>
    <p:extLst>
      <p:ext uri="{BB962C8B-B14F-4D97-AF65-F5344CB8AC3E}">
        <p14:creationId xmlns:p14="http://schemas.microsoft.com/office/powerpoint/2010/main" val="96948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080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87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6684"/>
            <a:ext cx="5156200" cy="4349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6684"/>
            <a:ext cx="5156200" cy="4349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719119-D6F5-4677-B0FB-DD9EBD3F0264}" type="datetime1">
              <a:rPr lang="en-US" smtClean="0"/>
              <a:t>8/9/2023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58DC12A-69E4-41F7-B68D-E36695E61150}" type="slidenum">
              <a:rPr lang="en-US" smtClean="0"/>
              <a:t>‹#›</a:t>
            </a:fld>
            <a:endParaRPr lang="en-US" dirty="0"/>
          </a:p>
        </p:txBody>
      </p:sp>
      <p:sp>
        <p:nvSpPr>
          <p:cNvPr id="8" name="Footer Placeholder 4"/>
          <p:cNvSpPr txBox="1">
            <a:spLocks/>
          </p:cNvSpPr>
          <p:nvPr userDrawn="1"/>
        </p:nvSpPr>
        <p:spPr>
          <a:xfrm>
            <a:off x="4140200" y="6356351"/>
            <a:ext cx="4114800" cy="366183"/>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prstClr val="black">
                    <a:tint val="75000"/>
                  </a:prstClr>
                </a:solidFill>
              </a:rPr>
              <a:t>GC 2017 | 20-23rd April</a:t>
            </a:r>
          </a:p>
        </p:txBody>
      </p:sp>
    </p:spTree>
    <p:extLst>
      <p:ext uri="{BB962C8B-B14F-4D97-AF65-F5344CB8AC3E}">
        <p14:creationId xmlns:p14="http://schemas.microsoft.com/office/powerpoint/2010/main" val="108736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6185"/>
            <a:ext cx="10515600" cy="1325033"/>
          </a:xfrm>
        </p:spPr>
        <p:txBody>
          <a:bodyPr/>
          <a:lstStyle/>
          <a:p>
            <a:r>
              <a:rPr lang="en-US"/>
              <a:t>Click to edit Master title style</a:t>
            </a:r>
          </a:p>
        </p:txBody>
      </p:sp>
      <p:sp>
        <p:nvSpPr>
          <p:cNvPr id="3" name="Text Placeholder 2"/>
          <p:cNvSpPr>
            <a:spLocks noGrp="1"/>
          </p:cNvSpPr>
          <p:nvPr>
            <p:ph type="body" idx="1"/>
          </p:nvPr>
        </p:nvSpPr>
        <p:spPr>
          <a:xfrm>
            <a:off x="840318" y="1680634"/>
            <a:ext cx="5158316"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840318" y="2506133"/>
            <a:ext cx="5158316" cy="368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0634"/>
            <a:ext cx="518371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72200" y="2506133"/>
            <a:ext cx="5183717" cy="368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0A1BD4-8756-4246-A0BD-A1FDD4F0CF5E}" type="datetime1">
              <a:rPr lang="en-US" smtClean="0"/>
              <a:t>8/9/2023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58DC12A-69E4-41F7-B68D-E36695E61150}" type="slidenum">
              <a:rPr lang="en-US" smtClean="0"/>
              <a:t>‹#›</a:t>
            </a:fld>
            <a:endParaRPr lang="en-US" dirty="0"/>
          </a:p>
        </p:txBody>
      </p:sp>
      <p:sp>
        <p:nvSpPr>
          <p:cNvPr id="10" name="Footer Placeholder 4"/>
          <p:cNvSpPr txBox="1">
            <a:spLocks/>
          </p:cNvSpPr>
          <p:nvPr userDrawn="1"/>
        </p:nvSpPr>
        <p:spPr>
          <a:xfrm>
            <a:off x="4114800" y="6356351"/>
            <a:ext cx="4114800" cy="366183"/>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prstClr val="black">
                    <a:tint val="75000"/>
                  </a:prstClr>
                </a:solidFill>
              </a:rPr>
              <a:t>GC 2017 | 20-23rd April</a:t>
            </a:r>
          </a:p>
        </p:txBody>
      </p:sp>
    </p:spTree>
    <p:extLst>
      <p:ext uri="{BB962C8B-B14F-4D97-AF65-F5344CB8AC3E}">
        <p14:creationId xmlns:p14="http://schemas.microsoft.com/office/powerpoint/2010/main" val="782027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C00DF0-5EF6-4272-8B3E-A39881D371AE}" type="datetime1">
              <a:rPr lang="en-US" smtClean="0"/>
              <a:t>8/9/2023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58DC12A-69E4-41F7-B68D-E36695E61150}" type="slidenum">
              <a:rPr lang="en-US" smtClean="0"/>
              <a:t>‹#›</a:t>
            </a:fld>
            <a:endParaRPr lang="en-US" dirty="0"/>
          </a:p>
        </p:txBody>
      </p:sp>
      <p:sp>
        <p:nvSpPr>
          <p:cNvPr id="6" name="Footer Placeholder 4"/>
          <p:cNvSpPr txBox="1">
            <a:spLocks/>
          </p:cNvSpPr>
          <p:nvPr userDrawn="1"/>
        </p:nvSpPr>
        <p:spPr>
          <a:xfrm>
            <a:off x="4163704" y="6356351"/>
            <a:ext cx="4114800" cy="366183"/>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prstClr val="black">
                    <a:tint val="75000"/>
                  </a:prstClr>
                </a:solidFill>
              </a:rPr>
              <a:t>GC 2017 | 20-23rd April</a:t>
            </a:r>
          </a:p>
        </p:txBody>
      </p:sp>
    </p:spTree>
    <p:extLst>
      <p:ext uri="{BB962C8B-B14F-4D97-AF65-F5344CB8AC3E}">
        <p14:creationId xmlns:p14="http://schemas.microsoft.com/office/powerpoint/2010/main" val="2462878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FE40A8-2834-4CBA-A1DC-FDF1BA8FC985}" type="datetime1">
              <a:rPr lang="en-US" smtClean="0"/>
              <a:t>8/9/2023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58DC12A-69E4-41F7-B68D-E36695E61150}" type="slidenum">
              <a:rPr lang="en-US" smtClean="0"/>
              <a:t>‹#›</a:t>
            </a:fld>
            <a:endParaRPr lang="en-US" dirty="0"/>
          </a:p>
        </p:txBody>
      </p:sp>
      <p:sp>
        <p:nvSpPr>
          <p:cNvPr id="5" name="Footer Placeholder 4"/>
          <p:cNvSpPr txBox="1">
            <a:spLocks/>
          </p:cNvSpPr>
          <p:nvPr userDrawn="1"/>
        </p:nvSpPr>
        <p:spPr>
          <a:xfrm>
            <a:off x="4038600" y="6356351"/>
            <a:ext cx="4114800" cy="366183"/>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prstClr val="black">
                    <a:tint val="75000"/>
                  </a:prstClr>
                </a:solidFill>
              </a:rPr>
              <a:t>GC 2017 | 20-23rd April</a:t>
            </a:r>
          </a:p>
        </p:txBody>
      </p:sp>
    </p:spTree>
    <p:extLst>
      <p:ext uri="{BB962C8B-B14F-4D97-AF65-F5344CB8AC3E}">
        <p14:creationId xmlns:p14="http://schemas.microsoft.com/office/powerpoint/2010/main" val="4175667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4267"/>
            </a:lvl1pPr>
          </a:lstStyle>
          <a:p>
            <a:r>
              <a:rPr lang="en-US"/>
              <a:t>Click to edit Master title style</a:t>
            </a:r>
          </a:p>
        </p:txBody>
      </p:sp>
      <p:sp>
        <p:nvSpPr>
          <p:cNvPr id="3" name="Content Placeholder 2"/>
          <p:cNvSpPr>
            <a:spLocks noGrp="1"/>
          </p:cNvSpPr>
          <p:nvPr>
            <p:ph idx="1"/>
          </p:nvPr>
        </p:nvSpPr>
        <p:spPr>
          <a:xfrm>
            <a:off x="5183717" y="988485"/>
            <a:ext cx="6172200" cy="48725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2066DC1B-90AF-4785-90B7-703F2C4CAB34}" type="datetime1">
              <a:rPr lang="en-US" smtClean="0"/>
              <a:t>8/9/2023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58DC12A-69E4-41F7-B68D-E36695E61150}" type="slidenum">
              <a:rPr lang="en-US" smtClean="0"/>
              <a:t>‹#›</a:t>
            </a:fld>
            <a:endParaRPr lang="en-US" dirty="0"/>
          </a:p>
        </p:txBody>
      </p:sp>
      <p:sp>
        <p:nvSpPr>
          <p:cNvPr id="8" name="Footer Placeholder 4"/>
          <p:cNvSpPr txBox="1">
            <a:spLocks/>
          </p:cNvSpPr>
          <p:nvPr userDrawn="1"/>
        </p:nvSpPr>
        <p:spPr>
          <a:xfrm>
            <a:off x="4155017" y="6364816"/>
            <a:ext cx="4114800" cy="366183"/>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prstClr val="black">
                    <a:tint val="75000"/>
                  </a:prstClr>
                </a:solidFill>
              </a:rPr>
              <a:t>GC 2017 | 20-23rd April</a:t>
            </a:r>
          </a:p>
        </p:txBody>
      </p:sp>
    </p:spTree>
    <p:extLst>
      <p:ext uri="{BB962C8B-B14F-4D97-AF65-F5344CB8AC3E}">
        <p14:creationId xmlns:p14="http://schemas.microsoft.com/office/powerpoint/2010/main" val="2747480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4267"/>
            </a:lvl1pPr>
          </a:lstStyle>
          <a:p>
            <a:r>
              <a:rPr lang="en-US"/>
              <a:t>Click to edit Master title style</a:t>
            </a:r>
          </a:p>
        </p:txBody>
      </p:sp>
      <p:sp>
        <p:nvSpPr>
          <p:cNvPr id="3" name="Picture Placeholder 2"/>
          <p:cNvSpPr>
            <a:spLocks noGrp="1"/>
          </p:cNvSpPr>
          <p:nvPr>
            <p:ph type="pic" idx="1"/>
          </p:nvPr>
        </p:nvSpPr>
        <p:spPr>
          <a:xfrm>
            <a:off x="5183717" y="988485"/>
            <a:ext cx="6172200" cy="4872567"/>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D7653EC8-BD55-4CF3-9E6F-AADD86DA4E3E}" type="datetime1">
              <a:rPr lang="en-US" smtClean="0"/>
              <a:t>8/9/2023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58DC12A-69E4-41F7-B68D-E36695E61150}" type="slidenum">
              <a:rPr lang="en-US" smtClean="0"/>
              <a:t>‹#›</a:t>
            </a:fld>
            <a:endParaRPr lang="en-US" dirty="0"/>
          </a:p>
        </p:txBody>
      </p:sp>
      <p:sp>
        <p:nvSpPr>
          <p:cNvPr id="8" name="Footer Placeholder 4"/>
          <p:cNvSpPr txBox="1">
            <a:spLocks/>
          </p:cNvSpPr>
          <p:nvPr userDrawn="1"/>
        </p:nvSpPr>
        <p:spPr>
          <a:xfrm>
            <a:off x="4155017" y="6364816"/>
            <a:ext cx="4114800" cy="366183"/>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prstClr val="black">
                    <a:tint val="75000"/>
                  </a:prstClr>
                </a:solidFill>
              </a:rPr>
              <a:t>GC 2017 | 20-23rd April</a:t>
            </a:r>
          </a:p>
        </p:txBody>
      </p:sp>
    </p:spTree>
    <p:extLst>
      <p:ext uri="{BB962C8B-B14F-4D97-AF65-F5344CB8AC3E}">
        <p14:creationId xmlns:p14="http://schemas.microsoft.com/office/powerpoint/2010/main" val="3919635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6185"/>
            <a:ext cx="10515600" cy="132503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6684"/>
            <a:ext cx="10515600" cy="43497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1001805B-EA92-45E5-B372-EC2CBCCF8671}" type="datetime1">
              <a:rPr lang="en-US" smtClean="0"/>
              <a:t>8/9/2023</a:t>
            </a:fld>
            <a:endParaRPr lang="en-US" dirty="0"/>
          </a:p>
        </p:txBody>
      </p:sp>
      <p:sp>
        <p:nvSpPr>
          <p:cNvPr id="5" name="Footer Placeholder 4"/>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958DC12A-69E4-41F7-B68D-E36695E61150}" type="slidenum">
              <a:rPr lang="en-US" smtClean="0"/>
              <a:t>‹#›</a:t>
            </a:fld>
            <a:endParaRPr lang="en-US" dirty="0"/>
          </a:p>
        </p:txBody>
      </p:sp>
      <p:pic>
        <p:nvPicPr>
          <p:cNvPr id="7" name="Picture 6"/>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27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2.bin"/><Relationship Id="rId1" Type="http://schemas.openxmlformats.org/officeDocument/2006/relationships/slideLayout" Target="../slideLayouts/slideLayout3.xml"/><Relationship Id="rId5" Type="http://schemas.openxmlformats.org/officeDocument/2006/relationships/image" Target="../media/image12.w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14.png"/><Relationship Id="rId7" Type="http://schemas.openxmlformats.org/officeDocument/2006/relationships/image" Target="../media/image17.wmf"/><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oleObject" Target="../embeddings/oleObject4.bin"/><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slide" Target="slide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slide" Target="slide7.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5" Type="http://schemas.openxmlformats.org/officeDocument/2006/relationships/slide" Target="slide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4.png"/><Relationship Id="rId7" Type="http://schemas.openxmlformats.org/officeDocument/2006/relationships/image" Target="../media/image7.w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5.bin"/><Relationship Id="rId1" Type="http://schemas.openxmlformats.org/officeDocument/2006/relationships/slideLayout" Target="../slideLayouts/slideLayout12.xml"/><Relationship Id="rId6" Type="http://schemas.openxmlformats.org/officeDocument/2006/relationships/slide" Target="slide7.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slide" Target="slide7.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2.xml"/><Relationship Id="rId6" Type="http://schemas.openxmlformats.org/officeDocument/2006/relationships/slide" Target="slide7.xml"/><Relationship Id="rId5" Type="http://schemas.openxmlformats.org/officeDocument/2006/relationships/image" Target="../media/image37.png"/><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5" Type="http://schemas.openxmlformats.org/officeDocument/2006/relationships/slide" Target="slide9.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 Id="rId4" Type="http://schemas.openxmlformats.org/officeDocument/2006/relationships/slide" Target="slide9.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slide" Target="slide9.xml"/><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 Id="rId6" Type="http://schemas.openxmlformats.org/officeDocument/2006/relationships/slide" Target="slide9.xml"/><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1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6.xml"/><Relationship Id="rId1" Type="http://schemas.openxmlformats.org/officeDocument/2006/relationships/slideLayout" Target="../slideLayouts/slideLayout3.xml"/><Relationship Id="rId6" Type="http://schemas.openxmlformats.org/officeDocument/2006/relationships/slide" Target="slide34.xml"/><Relationship Id="rId5" Type="http://schemas.openxmlformats.org/officeDocument/2006/relationships/slide" Target="slide30.xml"/><Relationship Id="rId4" Type="http://schemas.openxmlformats.org/officeDocument/2006/relationships/slide" Target="slide2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5" name="Title 1"/>
          <p:cNvSpPr txBox="1">
            <a:spLocks/>
          </p:cNvSpPr>
          <p:nvPr/>
        </p:nvSpPr>
        <p:spPr>
          <a:xfrm>
            <a:off x="1524000" y="1318306"/>
            <a:ext cx="9144000" cy="1381125"/>
          </a:xfrm>
          <a:prstGeom prst="rect">
            <a:avLst/>
          </a:prstGeom>
        </p:spPr>
        <p:txBody>
          <a:bodyPr anchor="b">
            <a:noAutofit/>
          </a:bodyPr>
          <a:lstStyle>
            <a:lvl1pPr algn="ctr" defTabSz="1219170" rtl="0" eaLnBrk="1" latinLnBrk="0" hangingPunct="1">
              <a:lnSpc>
                <a:spcPct val="90000"/>
              </a:lnSpc>
              <a:spcBef>
                <a:spcPct val="0"/>
              </a:spcBef>
              <a:buNone/>
              <a:defRPr sz="4800" b="1" kern="1200">
                <a:solidFill>
                  <a:schemeClr val="bg1"/>
                </a:solidFill>
                <a:effectLst>
                  <a:outerShdw blurRad="38100" dist="38100" dir="2700000" algn="tl">
                    <a:srgbClr val="000000">
                      <a:alpha val="43137"/>
                    </a:srgbClr>
                  </a:outerShdw>
                </a:effectLst>
                <a:latin typeface="+mn-lt"/>
                <a:ea typeface="+mj-ea"/>
                <a:cs typeface="+mj-cs"/>
              </a:defRPr>
            </a:lvl1pPr>
          </a:lstStyle>
          <a:p>
            <a:r>
              <a:rPr lang="en-US" dirty="0" err="1"/>
              <a:t>Luk</a:t>
            </a:r>
            <a:r>
              <a:rPr lang="en-US" dirty="0"/>
              <a:t> 395 </a:t>
            </a:r>
            <a:r>
              <a:rPr lang="en-US" dirty="0" err="1"/>
              <a:t>dia</a:t>
            </a:r>
            <a:r>
              <a:rPr lang="en-US" dirty="0"/>
              <a:t> Clutch failures</a:t>
            </a:r>
            <a:endParaRPr lang="en-GB" dirty="0"/>
          </a:p>
        </p:txBody>
      </p:sp>
    </p:spTree>
    <p:extLst>
      <p:ext uri="{BB962C8B-B14F-4D97-AF65-F5344CB8AC3E}">
        <p14:creationId xmlns:p14="http://schemas.microsoft.com/office/powerpoint/2010/main" val="3453159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6"/>
          <p:cNvSpPr txBox="1">
            <a:spLocks/>
          </p:cNvSpPr>
          <p:nvPr/>
        </p:nvSpPr>
        <p:spPr bwMode="auto">
          <a:xfrm>
            <a:off x="883408" y="91440"/>
            <a:ext cx="10398673"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GB" sz="2800" b="1" dirty="0" err="1">
                <a:solidFill>
                  <a:schemeClr val="tx1"/>
                </a:solidFill>
              </a:rPr>
              <a:t>Setco</a:t>
            </a:r>
            <a:r>
              <a:rPr lang="en-GB" sz="2800" b="1" dirty="0">
                <a:solidFill>
                  <a:schemeClr val="tx1"/>
                </a:solidFill>
              </a:rPr>
              <a:t> 395 </a:t>
            </a:r>
            <a:r>
              <a:rPr lang="en-GB" sz="2800" b="1" dirty="0" err="1">
                <a:solidFill>
                  <a:schemeClr val="tx1"/>
                </a:solidFill>
              </a:rPr>
              <a:t>dia</a:t>
            </a:r>
            <a:r>
              <a:rPr lang="en-GB" sz="2800" b="1" dirty="0">
                <a:solidFill>
                  <a:schemeClr val="tx1"/>
                </a:solidFill>
              </a:rPr>
              <a:t> clutch failures – Retro fitted</a:t>
            </a:r>
          </a:p>
        </p:txBody>
      </p:sp>
      <p:graphicFrame>
        <p:nvGraphicFramePr>
          <p:cNvPr id="3" name="Table 2"/>
          <p:cNvGraphicFramePr>
            <a:graphicFrameLocks noGrp="1"/>
          </p:cNvGraphicFramePr>
          <p:nvPr>
            <p:extLst>
              <p:ext uri="{D42A27DB-BD31-4B8C-83A1-F6EECF244321}">
                <p14:modId xmlns:p14="http://schemas.microsoft.com/office/powerpoint/2010/main" val="3319511550"/>
              </p:ext>
            </p:extLst>
          </p:nvPr>
        </p:nvGraphicFramePr>
        <p:xfrm>
          <a:off x="75944" y="929640"/>
          <a:ext cx="12013600" cy="5867400"/>
        </p:xfrm>
        <a:graphic>
          <a:graphicData uri="http://schemas.openxmlformats.org/drawingml/2006/table">
            <a:tbl>
              <a:tblPr/>
              <a:tblGrid>
                <a:gridCol w="1448056">
                  <a:extLst>
                    <a:ext uri="{9D8B030D-6E8A-4147-A177-3AD203B41FA5}">
                      <a16:colId xmlns:a16="http://schemas.microsoft.com/office/drawing/2014/main" val="1497211710"/>
                    </a:ext>
                  </a:extLst>
                </a:gridCol>
                <a:gridCol w="1717040">
                  <a:extLst>
                    <a:ext uri="{9D8B030D-6E8A-4147-A177-3AD203B41FA5}">
                      <a16:colId xmlns:a16="http://schemas.microsoft.com/office/drawing/2014/main" val="2202409077"/>
                    </a:ext>
                  </a:extLst>
                </a:gridCol>
                <a:gridCol w="2346960">
                  <a:extLst>
                    <a:ext uri="{9D8B030D-6E8A-4147-A177-3AD203B41FA5}">
                      <a16:colId xmlns:a16="http://schemas.microsoft.com/office/drawing/2014/main" val="1309743408"/>
                    </a:ext>
                  </a:extLst>
                </a:gridCol>
                <a:gridCol w="2001520">
                  <a:extLst>
                    <a:ext uri="{9D8B030D-6E8A-4147-A177-3AD203B41FA5}">
                      <a16:colId xmlns:a16="http://schemas.microsoft.com/office/drawing/2014/main" val="1435797939"/>
                    </a:ext>
                  </a:extLst>
                </a:gridCol>
                <a:gridCol w="2651760">
                  <a:extLst>
                    <a:ext uri="{9D8B030D-6E8A-4147-A177-3AD203B41FA5}">
                      <a16:colId xmlns:a16="http://schemas.microsoft.com/office/drawing/2014/main" val="1198957907"/>
                    </a:ext>
                  </a:extLst>
                </a:gridCol>
                <a:gridCol w="1848264">
                  <a:extLst>
                    <a:ext uri="{9D8B030D-6E8A-4147-A177-3AD203B41FA5}">
                      <a16:colId xmlns:a16="http://schemas.microsoft.com/office/drawing/2014/main" val="3975014259"/>
                    </a:ext>
                  </a:extLst>
                </a:gridCol>
              </a:tblGrid>
              <a:tr h="134761">
                <a:tc>
                  <a:txBody>
                    <a:bodyPr/>
                    <a:lstStyle/>
                    <a:p>
                      <a:pPr algn="ctr" fontAlgn="ctr"/>
                      <a:r>
                        <a:rPr lang="en-IN" sz="1100" b="1"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Case 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Case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Case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Case 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Case 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3108844"/>
                  </a:ext>
                </a:extLst>
              </a:tr>
              <a:tr h="539044">
                <a:tc>
                  <a:txBody>
                    <a:bodyPr/>
                    <a:lstStyle/>
                    <a:p>
                      <a:pPr algn="l" fontAlgn="ctr"/>
                      <a:r>
                        <a:rPr lang="en-IN" sz="1100" b="0" i="0" u="none" strike="noStrike" dirty="0">
                          <a:solidFill>
                            <a:srgbClr val="000000"/>
                          </a:solidFill>
                          <a:effectLst/>
                          <a:latin typeface="Calibri" panose="020F0502020204030204" pitchFamily="34" charset="0"/>
                        </a:rPr>
                        <a:t>Observation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Calibri" panose="020F0502020204030204" pitchFamily="34" charset="0"/>
                        </a:rPr>
                        <a:t>Heat marks found. Ceramic material fused on PP &amp; FW face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Heat marks found. Ceramic material fused on PP &amp; FW face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Contact found in outer side alone (Ceramic pad mid to OD)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Heat marks found. Ceramic material fused on PP &amp; FW face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Contact found in outer side alone (Ceramic pad mid to OD)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Heat marks found. Ceramic material fused on PP &amp; FW face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Heat marks found. Ceramic material fused on PP &amp; FW face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8024487"/>
                  </a:ext>
                </a:extLst>
              </a:tr>
              <a:tr h="943328">
                <a:tc>
                  <a:txBody>
                    <a:bodyPr/>
                    <a:lstStyle/>
                    <a:p>
                      <a:pPr algn="l" fontAlgn="ctr"/>
                      <a:r>
                        <a:rPr lang="en-IN" sz="1100" b="0" i="0" u="none" strike="noStrike" dirty="0">
                          <a:solidFill>
                            <a:srgbClr val="000000"/>
                          </a:solidFill>
                          <a:effectLst/>
                          <a:latin typeface="Calibri" panose="020F0502020204030204" pitchFamily="34" charset="0"/>
                        </a:rPr>
                        <a:t>Drive voice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In laden condition, after ~2.5 km from loadong point, vehicle jerked. Then gears were not engaging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In laden condition, after 100 m from loading point, vehicle was moved side for giving way to opposite vehicle. During the time vehicle stuck in mud. Then the vehicle moved in reverse and while moving forward gears not engaging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Gear not engaging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After loading at loading point, Gears were not engaging. Vehicle unloaded there itself and driver moved the vehicle from loading site with help of JCB, then vehicle started by releasing clutch and moved to Workshop by driving (60Kms). (Gear used C,3,5 &amp;7).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After loading sand at river bed, gears not engaging. Then unloaded, gears engaged in ignition OFF condition and moved the vehicle till workshop(10kms)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858994"/>
                  </a:ext>
                </a:extLst>
              </a:tr>
              <a:tr h="134761">
                <a:tc gridSpan="6">
                  <a:txBody>
                    <a:bodyPr/>
                    <a:lstStyle/>
                    <a:p>
                      <a:pPr algn="ctr" fontAlgn="ctr"/>
                      <a:r>
                        <a:rPr lang="en-IN" sz="1100" b="1" i="0" u="none" strike="noStrike" dirty="0">
                          <a:solidFill>
                            <a:srgbClr val="000000"/>
                          </a:solidFill>
                          <a:effectLst/>
                          <a:latin typeface="Calibri" panose="020F0502020204030204" pitchFamily="34" charset="0"/>
                        </a:rPr>
                        <a:t>1st clutch failure in the vehicle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927335713"/>
                  </a:ext>
                </a:extLst>
              </a:tr>
              <a:tr h="134761">
                <a:tc>
                  <a:txBody>
                    <a:bodyPr/>
                    <a:lstStyle/>
                    <a:p>
                      <a:pPr algn="l" fontAlgn="ctr"/>
                      <a:r>
                        <a:rPr lang="en-IN" sz="1100" b="0" i="0" u="none" strike="noStrike">
                          <a:solidFill>
                            <a:srgbClr val="000000"/>
                          </a:solidFill>
                          <a:effectLst/>
                          <a:latin typeface="Calibri" panose="020F0502020204030204" pitchFamily="34" charset="0"/>
                        </a:rPr>
                        <a:t>Hours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987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240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 39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1545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1528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1057437"/>
                  </a:ext>
                </a:extLst>
              </a:tr>
              <a:tr h="134761">
                <a:tc>
                  <a:txBody>
                    <a:bodyPr/>
                    <a:lstStyle/>
                    <a:p>
                      <a:pPr algn="l" fontAlgn="ctr"/>
                      <a:r>
                        <a:rPr lang="en-IN" sz="1100" b="0" i="0" u="none" strike="noStrike">
                          <a:solidFill>
                            <a:srgbClr val="000000"/>
                          </a:solidFill>
                          <a:effectLst/>
                          <a:latin typeface="Calibri" panose="020F0502020204030204" pitchFamily="34" charset="0"/>
                        </a:rPr>
                        <a:t>DOF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11-Apr-23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22-May-23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 29-Jun-23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05-May-23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10-May-23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2955988"/>
                  </a:ext>
                </a:extLst>
              </a:tr>
              <a:tr h="269522">
                <a:tc>
                  <a:txBody>
                    <a:bodyPr/>
                    <a:lstStyle/>
                    <a:p>
                      <a:pPr algn="l" fontAlgn="ctr"/>
                      <a:r>
                        <a:rPr lang="en-IN" sz="1100" b="0" i="0" u="none" strike="noStrike">
                          <a:solidFill>
                            <a:srgbClr val="000000"/>
                          </a:solidFill>
                          <a:effectLst/>
                          <a:latin typeface="Calibri" panose="020F0502020204030204" pitchFamily="34" charset="0"/>
                        </a:rPr>
                        <a:t>Parts replaced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Clutch disc, cover, Flywheel, FW pilot brg &amp; CRB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Clutch disc, cover &amp; Flywheel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CA &amp; FW replaced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CA replaced &amp; FW facing done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7372639"/>
                  </a:ext>
                </a:extLst>
              </a:tr>
              <a:tr h="134761">
                <a:tc gridSpan="6">
                  <a:txBody>
                    <a:bodyPr/>
                    <a:lstStyle/>
                    <a:p>
                      <a:pPr algn="ctr" fontAlgn="ctr"/>
                      <a:r>
                        <a:rPr lang="en-IN" sz="1100" b="1" i="0" u="none" strike="noStrike" dirty="0">
                          <a:solidFill>
                            <a:srgbClr val="000000"/>
                          </a:solidFill>
                          <a:effectLst/>
                          <a:latin typeface="Calibri" panose="020F0502020204030204" pitchFamily="34" charset="0"/>
                        </a:rPr>
                        <a:t>2nd clutch failure in the vehicle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284562231"/>
                  </a:ext>
                </a:extLst>
              </a:tr>
              <a:tr h="134761">
                <a:tc>
                  <a:txBody>
                    <a:bodyPr/>
                    <a:lstStyle/>
                    <a:p>
                      <a:pPr algn="l" fontAlgn="ctr"/>
                      <a:r>
                        <a:rPr lang="en-IN" sz="1100" b="0" i="0" u="none" strike="noStrike">
                          <a:solidFill>
                            <a:srgbClr val="000000"/>
                          </a:solidFill>
                          <a:effectLst/>
                          <a:latin typeface="Calibri" panose="020F0502020204030204" pitchFamily="34" charset="0"/>
                        </a:rPr>
                        <a:t>Hours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1045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425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1850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1754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7737232"/>
                  </a:ext>
                </a:extLst>
              </a:tr>
              <a:tr h="134761">
                <a:tc>
                  <a:txBody>
                    <a:bodyPr/>
                    <a:lstStyle/>
                    <a:p>
                      <a:pPr algn="l" fontAlgn="ctr"/>
                      <a:r>
                        <a:rPr lang="en-IN" sz="1100" b="0" i="0" u="none" strike="noStrike">
                          <a:solidFill>
                            <a:srgbClr val="000000"/>
                          </a:solidFill>
                          <a:effectLst/>
                          <a:latin typeface="Calibri" panose="020F0502020204030204" pitchFamily="34" charset="0"/>
                        </a:rPr>
                        <a:t>DOF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17-Apr-23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19-Jun-23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13-May-23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29-May-23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3236805"/>
                  </a:ext>
                </a:extLst>
              </a:tr>
              <a:tr h="269522">
                <a:tc>
                  <a:txBody>
                    <a:bodyPr/>
                    <a:lstStyle/>
                    <a:p>
                      <a:pPr algn="l" fontAlgn="ctr"/>
                      <a:r>
                        <a:rPr lang="en-US" sz="1100" b="0" i="0" u="none" strike="noStrike">
                          <a:solidFill>
                            <a:srgbClr val="000000"/>
                          </a:solidFill>
                          <a:effectLst/>
                          <a:latin typeface="Calibri" panose="020F0502020204030204" pitchFamily="34" charset="0"/>
                        </a:rPr>
                        <a:t>Hours covered by the replaced parts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58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185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305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226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9907147"/>
                  </a:ext>
                </a:extLst>
              </a:tr>
              <a:tr h="269522">
                <a:tc>
                  <a:txBody>
                    <a:bodyPr/>
                    <a:lstStyle/>
                    <a:p>
                      <a:pPr algn="l" fontAlgn="ctr"/>
                      <a:r>
                        <a:rPr lang="en-IN" sz="1100" b="0" i="0" u="none" strike="noStrike">
                          <a:solidFill>
                            <a:srgbClr val="000000"/>
                          </a:solidFill>
                          <a:effectLst/>
                          <a:latin typeface="Calibri" panose="020F0502020204030204" pitchFamily="34" charset="0"/>
                        </a:rPr>
                        <a:t>Parts replaced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Clutch disc, cover &amp; Flywheel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err="1">
                          <a:solidFill>
                            <a:srgbClr val="000000"/>
                          </a:solidFill>
                          <a:effectLst/>
                          <a:latin typeface="Calibri" panose="020F0502020204030204" pitchFamily="34" charset="0"/>
                        </a:rPr>
                        <a:t>Setco</a:t>
                      </a:r>
                      <a:r>
                        <a:rPr lang="en-IN" sz="1100" b="0" i="0" u="none" strike="noStrike" dirty="0">
                          <a:solidFill>
                            <a:srgbClr val="000000"/>
                          </a:solidFill>
                          <a:effectLst/>
                          <a:latin typeface="Calibri" panose="020F0502020204030204" pitchFamily="34" charset="0"/>
                        </a:rPr>
                        <a:t> kit &amp; Flywheel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CD, CA &amp; FW replaced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Clutch disc, cover, Flywheel, FW pilot brg &amp; CRB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4753607"/>
                  </a:ext>
                </a:extLst>
              </a:tr>
              <a:tr h="134761">
                <a:tc gridSpan="6">
                  <a:txBody>
                    <a:bodyPr/>
                    <a:lstStyle/>
                    <a:p>
                      <a:pPr algn="ctr" fontAlgn="ctr"/>
                      <a:r>
                        <a:rPr lang="en-IN" sz="1100" b="1" i="0" u="none" strike="noStrike" dirty="0">
                          <a:solidFill>
                            <a:srgbClr val="000000"/>
                          </a:solidFill>
                          <a:effectLst/>
                          <a:latin typeface="Calibri" panose="020F0502020204030204" pitchFamily="34" charset="0"/>
                        </a:rPr>
                        <a:t>3rd clutch failure in the vehicle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339149010"/>
                  </a:ext>
                </a:extLst>
              </a:tr>
              <a:tr h="134761">
                <a:tc>
                  <a:txBody>
                    <a:bodyPr/>
                    <a:lstStyle/>
                    <a:p>
                      <a:pPr algn="l" fontAlgn="ctr"/>
                      <a:r>
                        <a:rPr lang="en-IN" sz="1100" b="0" i="0" u="none" strike="noStrike">
                          <a:solidFill>
                            <a:srgbClr val="000000"/>
                          </a:solidFill>
                          <a:effectLst/>
                          <a:latin typeface="Calibri" panose="020F0502020204030204" pitchFamily="34" charset="0"/>
                        </a:rPr>
                        <a:t>Hours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1537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488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2843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2124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7680977"/>
                  </a:ext>
                </a:extLst>
              </a:tr>
              <a:tr h="134761">
                <a:tc>
                  <a:txBody>
                    <a:bodyPr/>
                    <a:lstStyle/>
                    <a:p>
                      <a:pPr algn="l" fontAlgn="ctr"/>
                      <a:r>
                        <a:rPr lang="en-IN" sz="1100" b="0" i="0" u="none" strike="noStrike">
                          <a:solidFill>
                            <a:srgbClr val="000000"/>
                          </a:solidFill>
                          <a:effectLst/>
                          <a:latin typeface="Calibri" panose="020F0502020204030204" pitchFamily="34" charset="0"/>
                        </a:rPr>
                        <a:t>DOF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24-Jun-23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30-Jun-23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24-Jun-23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29-Jun-23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2183742"/>
                  </a:ext>
                </a:extLst>
              </a:tr>
              <a:tr h="269522">
                <a:tc>
                  <a:txBody>
                    <a:bodyPr/>
                    <a:lstStyle/>
                    <a:p>
                      <a:pPr algn="l" fontAlgn="ctr"/>
                      <a:r>
                        <a:rPr lang="en-US" sz="1100" b="0" i="0" u="none" strike="noStrike">
                          <a:solidFill>
                            <a:srgbClr val="000000"/>
                          </a:solidFill>
                          <a:effectLst/>
                          <a:latin typeface="Calibri" panose="020F0502020204030204" pitchFamily="34" charset="0"/>
                        </a:rPr>
                        <a:t>Hours covered by the replaced parts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492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63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993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370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51710498"/>
                  </a:ext>
                </a:extLst>
              </a:tr>
              <a:tr h="134761">
                <a:tc>
                  <a:txBody>
                    <a:bodyPr/>
                    <a:lstStyle/>
                    <a:p>
                      <a:pPr algn="l" fontAlgn="ctr"/>
                      <a:r>
                        <a:rPr lang="en-IN" sz="1100" b="0" i="0" u="none" strike="noStrike">
                          <a:solidFill>
                            <a:srgbClr val="000000"/>
                          </a:solidFill>
                          <a:effectLst/>
                          <a:latin typeface="Calibri" panose="020F0502020204030204" pitchFamily="34" charset="0"/>
                        </a:rPr>
                        <a:t>Parts replaced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err="1">
                          <a:solidFill>
                            <a:srgbClr val="000000"/>
                          </a:solidFill>
                          <a:effectLst/>
                          <a:latin typeface="Calibri" panose="020F0502020204030204" pitchFamily="34" charset="0"/>
                        </a:rPr>
                        <a:t>Setco</a:t>
                      </a:r>
                      <a:r>
                        <a:rPr lang="en-IN" sz="1100" b="0" i="0" u="none" strike="noStrike" dirty="0">
                          <a:solidFill>
                            <a:srgbClr val="000000"/>
                          </a:solidFill>
                          <a:effectLst/>
                          <a:latin typeface="Calibri" panose="020F0502020204030204" pitchFamily="34" charset="0"/>
                        </a:rPr>
                        <a:t> kit &amp; Flywheel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ctr"/>
                      <a:r>
                        <a:rPr lang="en-IN" sz="1100" b="0" i="0" u="none" strike="noStrike" dirty="0">
                          <a:solidFill>
                            <a:srgbClr val="000000"/>
                          </a:solidFill>
                          <a:effectLst/>
                          <a:latin typeface="Calibri" panose="020F0502020204030204" pitchFamily="34" charset="0"/>
                        </a:rPr>
                        <a:t>New </a:t>
                      </a:r>
                      <a:r>
                        <a:rPr lang="en-IN" sz="1100" b="0" i="0" u="none" strike="noStrike" dirty="0" err="1">
                          <a:solidFill>
                            <a:srgbClr val="000000"/>
                          </a:solidFill>
                          <a:effectLst/>
                          <a:latin typeface="Calibri" panose="020F0502020204030204" pitchFamily="34" charset="0"/>
                        </a:rPr>
                        <a:t>Setco</a:t>
                      </a:r>
                      <a:r>
                        <a:rPr lang="en-IN" sz="1100" b="0" i="0" u="none" strike="noStrike" dirty="0">
                          <a:solidFill>
                            <a:srgbClr val="000000"/>
                          </a:solidFill>
                          <a:effectLst/>
                          <a:latin typeface="Calibri" panose="020F0502020204030204" pitchFamily="34" charset="0"/>
                        </a:rPr>
                        <a:t> kit, Flywheel &amp; FW pilot </a:t>
                      </a:r>
                      <a:r>
                        <a:rPr lang="en-IN" sz="1100" b="0" i="0" u="none" strike="noStrike" dirty="0" err="1">
                          <a:solidFill>
                            <a:srgbClr val="000000"/>
                          </a:solidFill>
                          <a:effectLst/>
                          <a:latin typeface="Calibri" panose="020F0502020204030204" pitchFamily="34" charset="0"/>
                        </a:rPr>
                        <a:t>brg</a:t>
                      </a:r>
                      <a:endParaRPr lang="en-IN" sz="11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err="1">
                          <a:solidFill>
                            <a:srgbClr val="000000"/>
                          </a:solidFill>
                          <a:effectLst/>
                          <a:latin typeface="Calibri" panose="020F0502020204030204" pitchFamily="34" charset="0"/>
                        </a:rPr>
                        <a:t>Setco</a:t>
                      </a:r>
                      <a:r>
                        <a:rPr lang="en-IN" sz="1100" b="0" i="0" u="none" strike="noStrike" dirty="0">
                          <a:solidFill>
                            <a:srgbClr val="000000"/>
                          </a:solidFill>
                          <a:effectLst/>
                          <a:latin typeface="Calibri" panose="020F0502020204030204" pitchFamily="34" charset="0"/>
                        </a:rPr>
                        <a:t> kit &amp; FW replaced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ctr"/>
                      <a:r>
                        <a:rPr lang="en-IN" sz="1100" b="0" i="0" u="none" strike="noStrike" dirty="0" err="1">
                          <a:solidFill>
                            <a:srgbClr val="000000"/>
                          </a:solidFill>
                          <a:effectLst/>
                          <a:latin typeface="Calibri" panose="020F0502020204030204" pitchFamily="34" charset="0"/>
                        </a:rPr>
                        <a:t>Setco</a:t>
                      </a:r>
                      <a:r>
                        <a:rPr lang="en-IN" sz="1100" b="0" i="0" u="none" strike="noStrike" dirty="0">
                          <a:solidFill>
                            <a:srgbClr val="000000"/>
                          </a:solidFill>
                          <a:effectLst/>
                          <a:latin typeface="Calibri" panose="020F0502020204030204" pitchFamily="34" charset="0"/>
                        </a:rPr>
                        <a:t> kit, FW &amp; FW pilot </a:t>
                      </a:r>
                      <a:r>
                        <a:rPr lang="en-IN" sz="1100" b="0" i="0" u="none" strike="noStrike" dirty="0" err="1">
                          <a:solidFill>
                            <a:srgbClr val="000000"/>
                          </a:solidFill>
                          <a:effectLst/>
                          <a:latin typeface="Calibri" panose="020F0502020204030204" pitchFamily="34" charset="0"/>
                        </a:rPr>
                        <a:t>brg</a:t>
                      </a:r>
                      <a:endParaRPr lang="en-IN" sz="11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683405084"/>
                  </a:ext>
                </a:extLst>
              </a:tr>
              <a:tr h="134761">
                <a:tc gridSpan="6">
                  <a:txBody>
                    <a:bodyPr/>
                    <a:lstStyle/>
                    <a:p>
                      <a:pPr algn="ctr" fontAlgn="ctr"/>
                      <a:r>
                        <a:rPr lang="en-IN" sz="1100" b="1" i="0" u="none" strike="noStrike" dirty="0">
                          <a:solidFill>
                            <a:srgbClr val="000000"/>
                          </a:solidFill>
                          <a:effectLst/>
                          <a:latin typeface="Calibri" panose="020F0502020204030204" pitchFamily="34" charset="0"/>
                        </a:rPr>
                        <a:t>4th clutch failure in the vehicle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46627414"/>
                  </a:ext>
                </a:extLst>
              </a:tr>
              <a:tr h="134761">
                <a:tc>
                  <a:txBody>
                    <a:bodyPr/>
                    <a:lstStyle/>
                    <a:p>
                      <a:pPr algn="l" fontAlgn="ctr"/>
                      <a:r>
                        <a:rPr lang="en-IN" sz="1100" b="0" i="0" u="none" strike="noStrike">
                          <a:solidFill>
                            <a:srgbClr val="000000"/>
                          </a:solidFill>
                          <a:effectLst/>
                          <a:latin typeface="Calibri" panose="020F0502020204030204" pitchFamily="34" charset="0"/>
                        </a:rPr>
                        <a:t>Hours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1588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2963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2168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47532392"/>
                  </a:ext>
                </a:extLst>
              </a:tr>
              <a:tr h="134761">
                <a:tc>
                  <a:txBody>
                    <a:bodyPr/>
                    <a:lstStyle/>
                    <a:p>
                      <a:pPr algn="l" fontAlgn="ctr"/>
                      <a:r>
                        <a:rPr lang="en-IN" sz="1100" b="0" i="0" u="none" strike="noStrike">
                          <a:solidFill>
                            <a:srgbClr val="000000"/>
                          </a:solidFill>
                          <a:effectLst/>
                          <a:latin typeface="Calibri" panose="020F0502020204030204" pitchFamily="34" charset="0"/>
                        </a:rPr>
                        <a:t>DOF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03-Jul-23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03-Jul-23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04-Jul-23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192797186"/>
                  </a:ext>
                </a:extLst>
              </a:tr>
              <a:tr h="269522">
                <a:tc>
                  <a:txBody>
                    <a:bodyPr/>
                    <a:lstStyle/>
                    <a:p>
                      <a:pPr algn="l" fontAlgn="ctr"/>
                      <a:r>
                        <a:rPr lang="en-US" sz="1100" b="0" i="0" u="none" strike="noStrike">
                          <a:solidFill>
                            <a:srgbClr val="000000"/>
                          </a:solidFill>
                          <a:effectLst/>
                          <a:latin typeface="Calibri" panose="020F0502020204030204" pitchFamily="34" charset="0"/>
                        </a:rPr>
                        <a:t>Hours covered by the replaced parts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51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120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ctr"/>
                      <a:r>
                        <a:rPr lang="en-IN" sz="1100" b="0" i="0" u="none" strike="noStrike" dirty="0">
                          <a:solidFill>
                            <a:srgbClr val="000000"/>
                          </a:solidFill>
                          <a:effectLst/>
                          <a:latin typeface="Calibri" panose="020F0502020204030204" pitchFamily="34" charset="0"/>
                        </a:rPr>
                        <a:t>44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6399152"/>
                  </a:ext>
                </a:extLst>
              </a:tr>
              <a:tr h="134761">
                <a:tc>
                  <a:txBody>
                    <a:bodyPr/>
                    <a:lstStyle/>
                    <a:p>
                      <a:pPr algn="l" fontAlgn="ctr"/>
                      <a:r>
                        <a:rPr lang="en-IN" sz="1100" b="0" i="0" u="none" strike="noStrike">
                          <a:solidFill>
                            <a:srgbClr val="000000"/>
                          </a:solidFill>
                          <a:effectLst/>
                          <a:latin typeface="Calibri" panose="020F0502020204030204" pitchFamily="34" charset="0"/>
                        </a:rPr>
                        <a:t>Parts replaced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New </a:t>
                      </a:r>
                      <a:r>
                        <a:rPr lang="en-IN" sz="1100" b="0" i="0" u="none" strike="noStrike" dirty="0" err="1">
                          <a:solidFill>
                            <a:srgbClr val="000000"/>
                          </a:solidFill>
                          <a:effectLst/>
                          <a:latin typeface="Calibri" panose="020F0502020204030204" pitchFamily="34" charset="0"/>
                        </a:rPr>
                        <a:t>Setco</a:t>
                      </a:r>
                      <a:r>
                        <a:rPr lang="en-IN" sz="1100" b="0" i="0" u="none" strike="noStrike" dirty="0">
                          <a:solidFill>
                            <a:srgbClr val="000000"/>
                          </a:solidFill>
                          <a:effectLst/>
                          <a:latin typeface="Calibri" panose="020F0502020204030204" pitchFamily="34" charset="0"/>
                        </a:rPr>
                        <a:t> kit &amp; Flywheel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New </a:t>
                      </a:r>
                      <a:r>
                        <a:rPr lang="en-IN" sz="1100" b="0" i="0" u="none" strike="noStrike" dirty="0" err="1">
                          <a:solidFill>
                            <a:srgbClr val="000000"/>
                          </a:solidFill>
                          <a:effectLst/>
                          <a:latin typeface="Calibri" panose="020F0502020204030204" pitchFamily="34" charset="0"/>
                        </a:rPr>
                        <a:t>Setco</a:t>
                      </a:r>
                      <a:r>
                        <a:rPr lang="en-IN" sz="1100" b="0" i="0" u="none" strike="noStrike" dirty="0">
                          <a:solidFill>
                            <a:srgbClr val="000000"/>
                          </a:solidFill>
                          <a:effectLst/>
                          <a:latin typeface="Calibri" panose="020F0502020204030204" pitchFamily="34" charset="0"/>
                        </a:rPr>
                        <a:t> kit replaced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New </a:t>
                      </a:r>
                      <a:r>
                        <a:rPr lang="en-IN" sz="1100" b="0" i="0" u="none" strike="noStrike" dirty="0" err="1">
                          <a:solidFill>
                            <a:srgbClr val="000000"/>
                          </a:solidFill>
                          <a:effectLst/>
                          <a:latin typeface="Calibri" panose="020F0502020204030204" pitchFamily="34" charset="0"/>
                        </a:rPr>
                        <a:t>Setco</a:t>
                      </a:r>
                      <a:r>
                        <a:rPr lang="en-IN" sz="1100" b="0" i="0" u="none" strike="noStrike" dirty="0">
                          <a:solidFill>
                            <a:srgbClr val="000000"/>
                          </a:solidFill>
                          <a:effectLst/>
                          <a:latin typeface="Calibri" panose="020F0502020204030204" pitchFamily="34" charset="0"/>
                        </a:rPr>
                        <a:t> kit replaced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76785377"/>
                  </a:ext>
                </a:extLst>
              </a:tr>
            </a:tbl>
          </a:graphicData>
        </a:graphic>
      </p:graphicFrame>
    </p:spTree>
    <p:extLst>
      <p:ext uri="{BB962C8B-B14F-4D97-AF65-F5344CB8AC3E}">
        <p14:creationId xmlns:p14="http://schemas.microsoft.com/office/powerpoint/2010/main" val="3717722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6"/>
          <p:cNvSpPr txBox="1">
            <a:spLocks/>
          </p:cNvSpPr>
          <p:nvPr/>
        </p:nvSpPr>
        <p:spPr bwMode="auto">
          <a:xfrm>
            <a:off x="883408" y="91440"/>
            <a:ext cx="10398673"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GB" sz="2800" b="1" dirty="0" err="1">
                <a:solidFill>
                  <a:schemeClr val="tx1"/>
                </a:solidFill>
              </a:rPr>
              <a:t>Setco</a:t>
            </a:r>
            <a:r>
              <a:rPr lang="en-GB" sz="2800" b="1" dirty="0">
                <a:solidFill>
                  <a:schemeClr val="tx1"/>
                </a:solidFill>
              </a:rPr>
              <a:t> 395 </a:t>
            </a:r>
            <a:r>
              <a:rPr lang="en-GB" sz="2800" b="1" dirty="0" err="1">
                <a:solidFill>
                  <a:schemeClr val="tx1"/>
                </a:solidFill>
              </a:rPr>
              <a:t>dia</a:t>
            </a:r>
            <a:r>
              <a:rPr lang="en-GB" sz="2800" b="1" dirty="0">
                <a:solidFill>
                  <a:schemeClr val="tx1"/>
                </a:solidFill>
              </a:rPr>
              <a:t> clutch failures – Retro fitted</a:t>
            </a:r>
          </a:p>
        </p:txBody>
      </p:sp>
      <p:sp>
        <p:nvSpPr>
          <p:cNvPr id="2" name="TextBox 1"/>
          <p:cNvSpPr txBox="1"/>
          <p:nvPr/>
        </p:nvSpPr>
        <p:spPr>
          <a:xfrm>
            <a:off x="883408" y="1790299"/>
            <a:ext cx="9531127" cy="193899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IN" sz="2000" dirty="0"/>
              <a:t>Case 1 Cover assy &amp; Flywheel under analysis at MED and Thermal study on Clutch disc under progress by PD</a:t>
            </a:r>
          </a:p>
          <a:p>
            <a:pPr marL="285750" indent="-285750">
              <a:lnSpc>
                <a:spcPct val="200000"/>
              </a:lnSpc>
              <a:buFont typeface="Arial" panose="020B0604020202020204" pitchFamily="34" charset="0"/>
              <a:buChar char="•"/>
            </a:pPr>
            <a:r>
              <a:rPr lang="en-IN" sz="2000" dirty="0"/>
              <a:t>Failed parts of Case 4 &amp; 5 in transit to </a:t>
            </a:r>
            <a:r>
              <a:rPr lang="en-IN" sz="2000" dirty="0" err="1"/>
              <a:t>Setco</a:t>
            </a:r>
            <a:r>
              <a:rPr lang="en-IN" sz="2000" dirty="0"/>
              <a:t>. JI planned on 11</a:t>
            </a:r>
            <a:r>
              <a:rPr lang="en-IN" sz="2000" baseline="30000" dirty="0"/>
              <a:t>th</a:t>
            </a:r>
            <a:r>
              <a:rPr lang="en-IN" sz="2000" dirty="0"/>
              <a:t> Jul 2023</a:t>
            </a:r>
          </a:p>
        </p:txBody>
      </p:sp>
      <p:graphicFrame>
        <p:nvGraphicFramePr>
          <p:cNvPr id="5" name="Object 4"/>
          <p:cNvGraphicFramePr>
            <a:graphicFrameLocks noChangeAspect="1"/>
          </p:cNvGraphicFramePr>
          <p:nvPr>
            <p:extLst>
              <p:ext uri="{D42A27DB-BD31-4B8C-83A1-F6EECF244321}">
                <p14:modId xmlns:p14="http://schemas.microsoft.com/office/powerpoint/2010/main" val="1564942286"/>
              </p:ext>
            </p:extLst>
          </p:nvPr>
        </p:nvGraphicFramePr>
        <p:xfrm>
          <a:off x="7323221" y="6051550"/>
          <a:ext cx="914400" cy="806450"/>
        </p:xfrm>
        <a:graphic>
          <a:graphicData uri="http://schemas.openxmlformats.org/presentationml/2006/ole">
            <mc:AlternateContent xmlns:mc="http://schemas.openxmlformats.org/markup-compatibility/2006">
              <mc:Choice xmlns:v="urn:schemas-microsoft-com:vml" Requires="v">
                <p:oleObj name="Document" showAsIcon="1" r:id="rId2" imgW="914400" imgH="806400" progId="Word.Document.12">
                  <p:embed/>
                </p:oleObj>
              </mc:Choice>
              <mc:Fallback>
                <p:oleObj name="Document" showAsIcon="1" r:id="rId2" imgW="914400" imgH="806400" progId="Word.Document.12">
                  <p:embed/>
                  <p:pic>
                    <p:nvPicPr>
                      <p:cNvPr id="5" name="Object 4"/>
                      <p:cNvPicPr/>
                      <p:nvPr/>
                    </p:nvPicPr>
                    <p:blipFill>
                      <a:blip r:embed="rId3"/>
                      <a:stretch>
                        <a:fillRect/>
                      </a:stretch>
                    </p:blipFill>
                    <p:spPr>
                      <a:xfrm>
                        <a:off x="7323221" y="6051550"/>
                        <a:ext cx="914400" cy="8064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223708593"/>
              </p:ext>
            </p:extLst>
          </p:nvPr>
        </p:nvGraphicFramePr>
        <p:xfrm>
          <a:off x="8815137" y="6123523"/>
          <a:ext cx="914400" cy="806450"/>
        </p:xfrm>
        <a:graphic>
          <a:graphicData uri="http://schemas.openxmlformats.org/presentationml/2006/ole">
            <mc:AlternateContent xmlns:mc="http://schemas.openxmlformats.org/markup-compatibility/2006">
              <mc:Choice xmlns:v="urn:schemas-microsoft-com:vml" Requires="v">
                <p:oleObj name="Document" showAsIcon="1" r:id="rId4" imgW="914400" imgH="806400" progId="Word.Document.12">
                  <p:embed/>
                </p:oleObj>
              </mc:Choice>
              <mc:Fallback>
                <p:oleObj name="Document" showAsIcon="1" r:id="rId4" imgW="914400" imgH="806400" progId="Word.Document.12">
                  <p:embed/>
                  <p:pic>
                    <p:nvPicPr>
                      <p:cNvPr id="6" name="Object 5"/>
                      <p:cNvPicPr/>
                      <p:nvPr/>
                    </p:nvPicPr>
                    <p:blipFill>
                      <a:blip r:embed="rId5"/>
                      <a:stretch>
                        <a:fillRect/>
                      </a:stretch>
                    </p:blipFill>
                    <p:spPr>
                      <a:xfrm>
                        <a:off x="8815137" y="6123523"/>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1962600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6"/>
          <p:cNvSpPr txBox="1">
            <a:spLocks/>
          </p:cNvSpPr>
          <p:nvPr/>
        </p:nvSpPr>
        <p:spPr bwMode="auto">
          <a:xfrm>
            <a:off x="883408" y="91440"/>
            <a:ext cx="10398673"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GB" sz="2800" b="1" dirty="0" err="1">
                <a:solidFill>
                  <a:schemeClr val="tx1"/>
                </a:solidFill>
              </a:rPr>
              <a:t>Setco</a:t>
            </a:r>
            <a:r>
              <a:rPr lang="en-GB" sz="2800" b="1" dirty="0">
                <a:solidFill>
                  <a:schemeClr val="tx1"/>
                </a:solidFill>
              </a:rPr>
              <a:t> 395 </a:t>
            </a:r>
            <a:r>
              <a:rPr lang="en-GB" sz="2800" b="1" dirty="0" err="1">
                <a:solidFill>
                  <a:schemeClr val="tx1"/>
                </a:solidFill>
              </a:rPr>
              <a:t>dia</a:t>
            </a:r>
            <a:r>
              <a:rPr lang="en-GB" sz="2800" b="1" dirty="0">
                <a:solidFill>
                  <a:schemeClr val="tx1"/>
                </a:solidFill>
              </a:rPr>
              <a:t> clutch failures – Failed parts analysis</a:t>
            </a:r>
          </a:p>
        </p:txBody>
      </p:sp>
      <p:graphicFrame>
        <p:nvGraphicFramePr>
          <p:cNvPr id="8" name="Table 7"/>
          <p:cNvGraphicFramePr>
            <a:graphicFrameLocks noGrp="1"/>
          </p:cNvGraphicFramePr>
          <p:nvPr>
            <p:extLst>
              <p:ext uri="{D42A27DB-BD31-4B8C-83A1-F6EECF244321}">
                <p14:modId xmlns:p14="http://schemas.microsoft.com/office/powerpoint/2010/main" val="706428200"/>
              </p:ext>
            </p:extLst>
          </p:nvPr>
        </p:nvGraphicFramePr>
        <p:xfrm>
          <a:off x="86628" y="1479081"/>
          <a:ext cx="11983561" cy="2194560"/>
        </p:xfrm>
        <a:graphic>
          <a:graphicData uri="http://schemas.openxmlformats.org/drawingml/2006/table">
            <a:tbl>
              <a:tblPr/>
              <a:tblGrid>
                <a:gridCol w="2887578">
                  <a:extLst>
                    <a:ext uri="{9D8B030D-6E8A-4147-A177-3AD203B41FA5}">
                      <a16:colId xmlns:a16="http://schemas.microsoft.com/office/drawing/2014/main" val="1497211710"/>
                    </a:ext>
                  </a:extLst>
                </a:gridCol>
                <a:gridCol w="1892102">
                  <a:extLst>
                    <a:ext uri="{9D8B030D-6E8A-4147-A177-3AD203B41FA5}">
                      <a16:colId xmlns:a16="http://schemas.microsoft.com/office/drawing/2014/main" val="2982519336"/>
                    </a:ext>
                  </a:extLst>
                </a:gridCol>
                <a:gridCol w="3364370">
                  <a:extLst>
                    <a:ext uri="{9D8B030D-6E8A-4147-A177-3AD203B41FA5}">
                      <a16:colId xmlns:a16="http://schemas.microsoft.com/office/drawing/2014/main" val="1198957907"/>
                    </a:ext>
                  </a:extLst>
                </a:gridCol>
                <a:gridCol w="3839511">
                  <a:extLst>
                    <a:ext uri="{9D8B030D-6E8A-4147-A177-3AD203B41FA5}">
                      <a16:colId xmlns:a16="http://schemas.microsoft.com/office/drawing/2014/main" val="4043651001"/>
                    </a:ext>
                  </a:extLst>
                </a:gridCol>
              </a:tblGrid>
              <a:tr h="0">
                <a:tc>
                  <a:txBody>
                    <a:bodyPr/>
                    <a:lstStyle/>
                    <a:p>
                      <a:pPr algn="ctr" fontAlgn="ctr"/>
                      <a:r>
                        <a:rPr lang="en-IN" sz="1600" b="1"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IN" sz="16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1" i="0" u="none" strike="noStrike" dirty="0">
                          <a:solidFill>
                            <a:srgbClr val="000000"/>
                          </a:solidFill>
                          <a:effectLst/>
                          <a:latin typeface="Calibri" panose="020F0502020204030204" pitchFamily="34" charset="0"/>
                        </a:rPr>
                        <a:t>Case 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1" i="0" u="none" strike="noStrike">
                          <a:solidFill>
                            <a:srgbClr val="000000"/>
                          </a:solidFill>
                          <a:effectLst/>
                          <a:latin typeface="Calibri" panose="020F0502020204030204" pitchFamily="34" charset="0"/>
                        </a:rPr>
                        <a:t>Case 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3108844"/>
                  </a:ext>
                </a:extLst>
              </a:tr>
              <a:tr h="31696">
                <a:tc>
                  <a:txBody>
                    <a:bodyPr/>
                    <a:lstStyle/>
                    <a:p>
                      <a:pPr algn="l" fontAlgn="ctr"/>
                      <a:r>
                        <a:rPr lang="en-IN" sz="1600" b="0" i="0" u="none" strike="noStrike" dirty="0">
                          <a:solidFill>
                            <a:srgbClr val="000000"/>
                          </a:solidFill>
                          <a:effectLst/>
                          <a:latin typeface="Calibri" panose="020F0502020204030204" pitchFamily="34" charset="0"/>
                        </a:rPr>
                        <a:t>Cover assy number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endParaRPr lang="en-IN"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600" b="0" i="0" u="none" strike="noStrike" dirty="0">
                          <a:solidFill>
                            <a:srgbClr val="000000"/>
                          </a:solidFill>
                          <a:effectLst/>
                          <a:latin typeface="Calibri" panose="020F0502020204030204" pitchFamily="34" charset="0"/>
                        </a:rPr>
                        <a:t>397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238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8024487"/>
                  </a:ext>
                </a:extLst>
              </a:tr>
              <a:tr h="55468">
                <a:tc>
                  <a:txBody>
                    <a:bodyPr/>
                    <a:lstStyle/>
                    <a:p>
                      <a:pPr algn="l" fontAlgn="ctr"/>
                      <a:r>
                        <a:rPr lang="en-IN" sz="1600" b="0" i="0" u="none" strike="noStrike" dirty="0">
                          <a:solidFill>
                            <a:srgbClr val="000000"/>
                          </a:solidFill>
                          <a:effectLst/>
                          <a:latin typeface="Calibri" panose="020F0502020204030204" pitchFamily="34" charset="0"/>
                        </a:rPr>
                        <a:t>Clamp load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Calibri" panose="020F0502020204030204" pitchFamily="34" charset="0"/>
                        </a:rPr>
                        <a:t>21000</a:t>
                      </a:r>
                      <a:r>
                        <a:rPr lang="en-IN" sz="1600" b="0" i="0" u="none" strike="noStrike" baseline="0" dirty="0">
                          <a:solidFill>
                            <a:srgbClr val="000000"/>
                          </a:solidFill>
                          <a:effectLst/>
                          <a:latin typeface="Calibri" panose="020F0502020204030204" pitchFamily="34" charset="0"/>
                        </a:rPr>
                        <a:t> N min</a:t>
                      </a:r>
                      <a:endParaRPr lang="en-IN"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22816 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22235 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858994"/>
                  </a:ext>
                </a:extLst>
              </a:tr>
              <a:tr h="55468">
                <a:tc>
                  <a:txBody>
                    <a:bodyPr/>
                    <a:lstStyle/>
                    <a:p>
                      <a:pPr algn="l" fontAlgn="ctr"/>
                      <a:r>
                        <a:rPr lang="en-IN" sz="1600" b="0" i="0" u="none" strike="noStrike" dirty="0">
                          <a:solidFill>
                            <a:srgbClr val="000000"/>
                          </a:solidFill>
                          <a:effectLst/>
                          <a:latin typeface="Calibri" panose="020F0502020204030204" pitchFamily="34" charset="0"/>
                        </a:rPr>
                        <a:t>Release load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Calibri" panose="020F0502020204030204" pitchFamily="34" charset="0"/>
                        </a:rPr>
                        <a:t>6450 N max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5996 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5969 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8741445"/>
                  </a:ext>
                </a:extLst>
              </a:tr>
              <a:tr h="55468">
                <a:tc>
                  <a:txBody>
                    <a:bodyPr/>
                    <a:lstStyle/>
                    <a:p>
                      <a:pPr algn="l" fontAlgn="ctr"/>
                      <a:r>
                        <a:rPr lang="en-IN" sz="1600" b="0" i="0" u="none" strike="noStrike" dirty="0">
                          <a:solidFill>
                            <a:srgbClr val="000000"/>
                          </a:solidFill>
                          <a:effectLst/>
                          <a:latin typeface="Calibri" panose="020F0502020204030204" pitchFamily="34" charset="0"/>
                        </a:rPr>
                        <a:t>Pressure plate lift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Calibri" panose="020F0502020204030204" pitchFamily="34" charset="0"/>
                        </a:rPr>
                        <a:t>1.70 mm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2.04</a:t>
                      </a:r>
                      <a:r>
                        <a:rPr lang="en-US" sz="1600" b="0" i="0" u="none" strike="noStrike" baseline="0" dirty="0">
                          <a:solidFill>
                            <a:srgbClr val="000000"/>
                          </a:solidFill>
                          <a:effectLst/>
                          <a:latin typeface="Calibri" panose="020F0502020204030204" pitchFamily="34" charset="0"/>
                        </a:rPr>
                        <a:t> mm</a:t>
                      </a:r>
                      <a:endParaRPr lang="en-US"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2.08 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6346521"/>
                  </a:ext>
                </a:extLst>
              </a:tr>
              <a:tr h="55468">
                <a:tc>
                  <a:txBody>
                    <a:bodyPr/>
                    <a:lstStyle/>
                    <a:p>
                      <a:pPr algn="l" fontAlgn="ctr"/>
                      <a:r>
                        <a:rPr lang="en-IN" sz="1600" b="0" i="0" u="none" strike="noStrike" dirty="0">
                          <a:solidFill>
                            <a:srgbClr val="000000"/>
                          </a:solidFill>
                          <a:effectLst/>
                          <a:latin typeface="Calibri" panose="020F0502020204030204" pitchFamily="34" charset="0"/>
                        </a:rPr>
                        <a:t>Pressure plate lift parallelism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Calibri" panose="020F0502020204030204" pitchFamily="34" charset="0"/>
                        </a:rPr>
                        <a:t>0.3 mm max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0.15</a:t>
                      </a:r>
                      <a:r>
                        <a:rPr lang="en-US" sz="1600" b="0" i="0" u="none" strike="noStrike" baseline="0" dirty="0">
                          <a:solidFill>
                            <a:srgbClr val="000000"/>
                          </a:solidFill>
                          <a:effectLst/>
                          <a:latin typeface="Calibri" panose="020F0502020204030204" pitchFamily="34" charset="0"/>
                        </a:rPr>
                        <a:t> mm</a:t>
                      </a:r>
                      <a:endParaRPr lang="en-US"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0.27 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25401"/>
                  </a:ext>
                </a:extLst>
              </a:tr>
              <a:tr h="55468">
                <a:tc>
                  <a:txBody>
                    <a:bodyPr/>
                    <a:lstStyle/>
                    <a:p>
                      <a:pPr algn="l" fontAlgn="ctr"/>
                      <a:r>
                        <a:rPr lang="en-IN" sz="1600" b="0" i="0" u="none" strike="noStrike" dirty="0">
                          <a:solidFill>
                            <a:srgbClr val="000000"/>
                          </a:solidFill>
                          <a:effectLst/>
                          <a:latin typeface="Calibri" panose="020F0502020204030204" pitchFamily="34" charset="0"/>
                        </a:rPr>
                        <a:t>Cover assy setting height </a:t>
                      </a:r>
                    </a:p>
                    <a:p>
                      <a:pPr algn="l" fontAlgn="ctr"/>
                      <a:r>
                        <a:rPr lang="en-IN" sz="1600" b="0" i="0" u="none" strike="noStrike" dirty="0">
                          <a:solidFill>
                            <a:srgbClr val="000000"/>
                          </a:solidFill>
                          <a:effectLst/>
                          <a:latin typeface="Calibri" panose="020F0502020204030204" pitchFamily="34" charset="0"/>
                        </a:rPr>
                        <a:t>(FW face to diaphragm finger)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Calibri" panose="020F0502020204030204" pitchFamily="34" charset="0"/>
                        </a:rPr>
                        <a:t>59-63 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60.61 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60.54 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7612704"/>
                  </a:ext>
                </a:extLst>
              </a:tr>
              <a:tr h="55468">
                <a:tc>
                  <a:txBody>
                    <a:bodyPr/>
                    <a:lstStyle/>
                    <a:p>
                      <a:pPr algn="l" fontAlgn="ctr"/>
                      <a:r>
                        <a:rPr lang="en-IN" sz="1600" b="0" i="0" u="none" strike="noStrike" dirty="0">
                          <a:solidFill>
                            <a:srgbClr val="000000"/>
                          </a:solidFill>
                          <a:effectLst/>
                          <a:latin typeface="Calibri" panose="020F0502020204030204" pitchFamily="34" charset="0"/>
                        </a:rPr>
                        <a:t>Date of </a:t>
                      </a:r>
                      <a:r>
                        <a:rPr lang="en-IN" sz="1600" b="0" i="0" u="none" strike="noStrike" dirty="0" err="1">
                          <a:solidFill>
                            <a:srgbClr val="000000"/>
                          </a:solidFill>
                          <a:effectLst/>
                          <a:latin typeface="Calibri" panose="020F0502020204030204" pitchFamily="34" charset="0"/>
                        </a:rPr>
                        <a:t>mfg</a:t>
                      </a:r>
                      <a:endParaRPr lang="en-IN"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IN"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27-May-2023 A shift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29-May-2023 B shift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106366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391150107"/>
              </p:ext>
            </p:extLst>
          </p:nvPr>
        </p:nvGraphicFramePr>
        <p:xfrm>
          <a:off x="86629" y="4562373"/>
          <a:ext cx="11916182" cy="1706880"/>
        </p:xfrm>
        <a:graphic>
          <a:graphicData uri="http://schemas.openxmlformats.org/drawingml/2006/table">
            <a:tbl>
              <a:tblPr/>
              <a:tblGrid>
                <a:gridCol w="2333015">
                  <a:extLst>
                    <a:ext uri="{9D8B030D-6E8A-4147-A177-3AD203B41FA5}">
                      <a16:colId xmlns:a16="http://schemas.microsoft.com/office/drawing/2014/main" val="1497211710"/>
                    </a:ext>
                  </a:extLst>
                </a:gridCol>
                <a:gridCol w="2333015">
                  <a:extLst>
                    <a:ext uri="{9D8B030D-6E8A-4147-A177-3AD203B41FA5}">
                      <a16:colId xmlns:a16="http://schemas.microsoft.com/office/drawing/2014/main" val="2982519336"/>
                    </a:ext>
                  </a:extLst>
                </a:gridCol>
                <a:gridCol w="3385980">
                  <a:extLst>
                    <a:ext uri="{9D8B030D-6E8A-4147-A177-3AD203B41FA5}">
                      <a16:colId xmlns:a16="http://schemas.microsoft.com/office/drawing/2014/main" val="1198957907"/>
                    </a:ext>
                  </a:extLst>
                </a:gridCol>
                <a:gridCol w="3864172">
                  <a:extLst>
                    <a:ext uri="{9D8B030D-6E8A-4147-A177-3AD203B41FA5}">
                      <a16:colId xmlns:a16="http://schemas.microsoft.com/office/drawing/2014/main" val="4043651001"/>
                    </a:ext>
                  </a:extLst>
                </a:gridCol>
              </a:tblGrid>
              <a:tr h="0">
                <a:tc>
                  <a:txBody>
                    <a:bodyPr/>
                    <a:lstStyle/>
                    <a:p>
                      <a:pPr algn="ctr" fontAlgn="ctr"/>
                      <a:r>
                        <a:rPr lang="en-IN" sz="1600" b="1"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IN" sz="16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1" i="0" u="none" strike="noStrike" dirty="0">
                          <a:solidFill>
                            <a:srgbClr val="000000"/>
                          </a:solidFill>
                          <a:effectLst/>
                          <a:latin typeface="Calibri" panose="020F0502020204030204" pitchFamily="34" charset="0"/>
                        </a:rPr>
                        <a:t>Case 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1" i="0" u="none" strike="noStrike">
                          <a:solidFill>
                            <a:srgbClr val="000000"/>
                          </a:solidFill>
                          <a:effectLst/>
                          <a:latin typeface="Calibri" panose="020F0502020204030204" pitchFamily="34" charset="0"/>
                        </a:rPr>
                        <a:t>Case 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3108844"/>
                  </a:ext>
                </a:extLst>
              </a:tr>
              <a:tr h="31696">
                <a:tc>
                  <a:txBody>
                    <a:bodyPr/>
                    <a:lstStyle/>
                    <a:p>
                      <a:pPr algn="l" fontAlgn="ctr"/>
                      <a:r>
                        <a:rPr lang="en-IN" sz="1600" b="0" i="0" u="none" strike="noStrike" dirty="0">
                          <a:solidFill>
                            <a:srgbClr val="000000"/>
                          </a:solidFill>
                          <a:effectLst/>
                          <a:latin typeface="Calibri" panose="020F0502020204030204" pitchFamily="34" charset="0"/>
                        </a:rPr>
                        <a:t>Clutch dis number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endParaRPr lang="en-IN"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600" b="0" i="0" u="none" strike="noStrike" dirty="0">
                          <a:solidFill>
                            <a:srgbClr val="000000"/>
                          </a:solidFill>
                          <a:effectLst/>
                          <a:latin typeface="Calibri" panose="020F0502020204030204" pitchFamily="34" charset="0"/>
                        </a:rPr>
                        <a:t>186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356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8024487"/>
                  </a:ext>
                </a:extLst>
              </a:tr>
              <a:tr h="55468">
                <a:tc>
                  <a:txBody>
                    <a:bodyPr/>
                    <a:lstStyle/>
                    <a:p>
                      <a:pPr algn="l" fontAlgn="ctr"/>
                      <a:r>
                        <a:rPr lang="en-IN" sz="1600" b="0" i="0" u="none" strike="noStrike" dirty="0">
                          <a:solidFill>
                            <a:srgbClr val="000000"/>
                          </a:solidFill>
                          <a:effectLst/>
                          <a:latin typeface="Calibri" panose="020F0502020204030204" pitchFamily="34" charset="0"/>
                        </a:rPr>
                        <a:t>Face out on ceramic pad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Calibri" panose="020F0502020204030204" pitchFamily="34" charset="0"/>
                        </a:rPr>
                        <a:t>0.8 mm max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Ceramic pad melted</a:t>
                      </a:r>
                      <a:r>
                        <a:rPr lang="en-US" sz="1600" b="0" i="0" u="none" strike="noStrike" baseline="0" dirty="0">
                          <a:solidFill>
                            <a:srgbClr val="000000"/>
                          </a:solidFill>
                          <a:effectLst/>
                          <a:latin typeface="Calibri" panose="020F0502020204030204" pitchFamily="34" charset="0"/>
                        </a:rPr>
                        <a:t> &amp; damaged</a:t>
                      </a:r>
                      <a:endParaRPr lang="en-US"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121917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Ceramic pad melted</a:t>
                      </a:r>
                      <a:r>
                        <a:rPr lang="en-US" sz="1600" b="0" i="0" u="none" strike="noStrike" baseline="0" dirty="0">
                          <a:solidFill>
                            <a:srgbClr val="000000"/>
                          </a:solidFill>
                          <a:effectLst/>
                          <a:latin typeface="Calibri" panose="020F0502020204030204" pitchFamily="34" charset="0"/>
                        </a:rPr>
                        <a:t> &amp; damaged</a:t>
                      </a:r>
                      <a:endParaRPr lang="en-US"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858994"/>
                  </a:ext>
                </a:extLst>
              </a:tr>
              <a:tr h="55468">
                <a:tc>
                  <a:txBody>
                    <a:bodyPr/>
                    <a:lstStyle/>
                    <a:p>
                      <a:pPr algn="l" fontAlgn="ctr"/>
                      <a:r>
                        <a:rPr lang="en-IN" sz="1600" b="0" i="0" u="none" strike="noStrike" dirty="0">
                          <a:solidFill>
                            <a:srgbClr val="000000"/>
                          </a:solidFill>
                          <a:effectLst/>
                          <a:latin typeface="Calibri" panose="020F0502020204030204" pitchFamily="34" charset="0"/>
                        </a:rPr>
                        <a:t>Ceramic</a:t>
                      </a:r>
                      <a:r>
                        <a:rPr lang="en-IN" sz="1600" b="0" i="0" u="none" strike="noStrike" baseline="0" dirty="0">
                          <a:solidFill>
                            <a:srgbClr val="000000"/>
                          </a:solidFill>
                          <a:effectLst/>
                          <a:latin typeface="Calibri" panose="020F0502020204030204" pitchFamily="34" charset="0"/>
                        </a:rPr>
                        <a:t> parallelism</a:t>
                      </a:r>
                      <a:endParaRPr lang="en-IN"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Calibri" panose="020F0502020204030204" pitchFamily="34" charset="0"/>
                        </a:rPr>
                        <a:t>0.2 mm max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Inspection under</a:t>
                      </a:r>
                      <a:r>
                        <a:rPr lang="en-US" sz="1600" b="0" i="0" u="none" strike="noStrike" baseline="0" dirty="0">
                          <a:solidFill>
                            <a:srgbClr val="000000"/>
                          </a:solidFill>
                          <a:effectLst/>
                          <a:latin typeface="Calibri" panose="020F0502020204030204" pitchFamily="34" charset="0"/>
                        </a:rPr>
                        <a:t> progress</a:t>
                      </a:r>
                      <a:endParaRPr lang="en-US"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Inspection under</a:t>
                      </a:r>
                      <a:r>
                        <a:rPr lang="en-US" sz="1600" b="0" i="0" u="none" strike="noStrike" baseline="0" dirty="0">
                          <a:solidFill>
                            <a:srgbClr val="000000"/>
                          </a:solidFill>
                          <a:effectLst/>
                          <a:latin typeface="Calibri" panose="020F0502020204030204" pitchFamily="34" charset="0"/>
                        </a:rPr>
                        <a:t> progress</a:t>
                      </a:r>
                      <a:endParaRPr lang="en-US"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957328"/>
                  </a:ext>
                </a:extLst>
              </a:tr>
              <a:tr h="55468">
                <a:tc>
                  <a:txBody>
                    <a:bodyPr/>
                    <a:lstStyle/>
                    <a:p>
                      <a:pPr algn="l" fontAlgn="ctr"/>
                      <a:r>
                        <a:rPr lang="en-IN" sz="1600" b="0" i="0" u="none" strike="noStrike" dirty="0">
                          <a:solidFill>
                            <a:srgbClr val="000000"/>
                          </a:solidFill>
                          <a:effectLst/>
                          <a:latin typeface="Calibri" panose="020F0502020204030204" pitchFamily="34" charset="0"/>
                        </a:rPr>
                        <a:t>Run</a:t>
                      </a:r>
                      <a:r>
                        <a:rPr lang="en-IN" sz="1600" b="0" i="0" u="none" strike="noStrike" baseline="0" dirty="0">
                          <a:solidFill>
                            <a:srgbClr val="000000"/>
                          </a:solidFill>
                          <a:effectLst/>
                          <a:latin typeface="Calibri" panose="020F0502020204030204" pitchFamily="34" charset="0"/>
                        </a:rPr>
                        <a:t> out of back plate OD</a:t>
                      </a:r>
                      <a:endParaRPr lang="en-IN"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Calibri" panose="020F0502020204030204" pitchFamily="34" charset="0"/>
                        </a:rPr>
                        <a:t>1 mm max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0.39 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0.45 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8741445"/>
                  </a:ext>
                </a:extLst>
              </a:tr>
              <a:tr h="55468">
                <a:tc>
                  <a:txBody>
                    <a:bodyPr/>
                    <a:lstStyle/>
                    <a:p>
                      <a:pPr algn="l" fontAlgn="ctr"/>
                      <a:r>
                        <a:rPr lang="en-IN" sz="1600" b="0" i="0" u="none" strike="noStrike" dirty="0">
                          <a:solidFill>
                            <a:srgbClr val="000000"/>
                          </a:solidFill>
                          <a:effectLst/>
                          <a:latin typeface="Calibri" panose="020F0502020204030204" pitchFamily="34" charset="0"/>
                        </a:rPr>
                        <a:t>Spline size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Calibri" panose="020F0502020204030204" pitchFamily="34" charset="0"/>
                        </a:rPr>
                        <a:t>As per</a:t>
                      </a:r>
                      <a:r>
                        <a:rPr lang="en-IN" sz="1600" b="0" i="0" u="none" strike="noStrike" baseline="0" dirty="0">
                          <a:solidFill>
                            <a:srgbClr val="000000"/>
                          </a:solidFill>
                          <a:effectLst/>
                          <a:latin typeface="Calibri" panose="020F0502020204030204" pitchFamily="34" charset="0"/>
                        </a:rPr>
                        <a:t> gauge</a:t>
                      </a:r>
                      <a:endParaRPr lang="en-IN"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OK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OK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6346521"/>
                  </a:ext>
                </a:extLst>
              </a:tr>
              <a:tr h="55468">
                <a:tc>
                  <a:txBody>
                    <a:bodyPr/>
                    <a:lstStyle/>
                    <a:p>
                      <a:pPr algn="l" fontAlgn="ctr"/>
                      <a:r>
                        <a:rPr lang="en-IN" sz="1600" b="0" i="0" u="none" strike="noStrike" dirty="0">
                          <a:solidFill>
                            <a:srgbClr val="000000"/>
                          </a:solidFill>
                          <a:effectLst/>
                          <a:latin typeface="Calibri" panose="020F0502020204030204" pitchFamily="34" charset="0"/>
                        </a:rPr>
                        <a:t>Spin free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IN"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Inspection under</a:t>
                      </a:r>
                      <a:r>
                        <a:rPr lang="en-US" sz="1600" b="0" i="0" u="none" strike="noStrike" baseline="0" dirty="0">
                          <a:solidFill>
                            <a:srgbClr val="000000"/>
                          </a:solidFill>
                          <a:effectLst/>
                          <a:latin typeface="Calibri" panose="020F0502020204030204" pitchFamily="34" charset="0"/>
                        </a:rPr>
                        <a:t> progress</a:t>
                      </a:r>
                      <a:endParaRPr lang="en-US"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Inspection under progress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25401"/>
                  </a:ext>
                </a:extLst>
              </a:tr>
            </a:tbl>
          </a:graphicData>
        </a:graphic>
      </p:graphicFrame>
      <p:sp>
        <p:nvSpPr>
          <p:cNvPr id="3" name="TextBox 2"/>
          <p:cNvSpPr txBox="1"/>
          <p:nvPr/>
        </p:nvSpPr>
        <p:spPr>
          <a:xfrm>
            <a:off x="4889634" y="1109749"/>
            <a:ext cx="1674241" cy="369332"/>
          </a:xfrm>
          <a:prstGeom prst="rect">
            <a:avLst/>
          </a:prstGeom>
          <a:noFill/>
        </p:spPr>
        <p:txBody>
          <a:bodyPr wrap="none" rtlCol="0">
            <a:spAutoFit/>
          </a:bodyPr>
          <a:lstStyle/>
          <a:p>
            <a:r>
              <a:rPr lang="en-IN" b="1" u="sng" dirty="0"/>
              <a:t>Cover assembly</a:t>
            </a:r>
          </a:p>
        </p:txBody>
      </p:sp>
      <p:sp>
        <p:nvSpPr>
          <p:cNvPr id="10" name="TextBox 9"/>
          <p:cNvSpPr txBox="1"/>
          <p:nvPr/>
        </p:nvSpPr>
        <p:spPr>
          <a:xfrm>
            <a:off x="4889634" y="4193041"/>
            <a:ext cx="1202765" cy="369332"/>
          </a:xfrm>
          <a:prstGeom prst="rect">
            <a:avLst/>
          </a:prstGeom>
          <a:noFill/>
        </p:spPr>
        <p:txBody>
          <a:bodyPr wrap="none" rtlCol="0">
            <a:spAutoFit/>
          </a:bodyPr>
          <a:lstStyle/>
          <a:p>
            <a:r>
              <a:rPr lang="en-IN" b="1" u="sng" dirty="0"/>
              <a:t>Clutch disc</a:t>
            </a:r>
          </a:p>
        </p:txBody>
      </p:sp>
      <p:sp>
        <p:nvSpPr>
          <p:cNvPr id="4" name="TextBox 3"/>
          <p:cNvSpPr txBox="1"/>
          <p:nvPr/>
        </p:nvSpPr>
        <p:spPr>
          <a:xfrm>
            <a:off x="192506" y="3629970"/>
            <a:ext cx="11155680" cy="584775"/>
          </a:xfrm>
          <a:prstGeom prst="rect">
            <a:avLst/>
          </a:prstGeom>
          <a:noFill/>
        </p:spPr>
        <p:txBody>
          <a:bodyPr wrap="square" rtlCol="0">
            <a:spAutoFit/>
          </a:bodyPr>
          <a:lstStyle/>
          <a:p>
            <a:pPr algn="ctr"/>
            <a:r>
              <a:rPr lang="en-IN" sz="1600" dirty="0"/>
              <a:t>In </a:t>
            </a:r>
            <a:r>
              <a:rPr lang="en-IN" sz="1600" dirty="0" err="1"/>
              <a:t>mfg</a:t>
            </a:r>
            <a:r>
              <a:rPr lang="en-IN" sz="1600" dirty="0"/>
              <a:t>, 6 nos. per shift is being inspected for above parameters. Inspection register on the date of </a:t>
            </a:r>
            <a:r>
              <a:rPr lang="en-IN" sz="1600" dirty="0" err="1"/>
              <a:t>mfg</a:t>
            </a:r>
            <a:r>
              <a:rPr lang="en-IN" sz="1600" dirty="0"/>
              <a:t> of above covers verified and found as per spec (</a:t>
            </a:r>
            <a:r>
              <a:rPr lang="en-IN" sz="1600" dirty="0" err="1"/>
              <a:t>Approx</a:t>
            </a:r>
            <a:r>
              <a:rPr lang="en-IN" sz="1600" dirty="0"/>
              <a:t> ~80 will be produced per shift)</a:t>
            </a:r>
          </a:p>
        </p:txBody>
      </p:sp>
    </p:spTree>
    <p:extLst>
      <p:ext uri="{BB962C8B-B14F-4D97-AF65-F5344CB8AC3E}">
        <p14:creationId xmlns:p14="http://schemas.microsoft.com/office/powerpoint/2010/main" val="3548119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6"/>
          <p:cNvSpPr txBox="1">
            <a:spLocks/>
          </p:cNvSpPr>
          <p:nvPr/>
        </p:nvSpPr>
        <p:spPr bwMode="auto">
          <a:xfrm>
            <a:off x="883408" y="91440"/>
            <a:ext cx="10398673"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GB" sz="2800" b="1" dirty="0" err="1">
                <a:solidFill>
                  <a:schemeClr val="tx1"/>
                </a:solidFill>
              </a:rPr>
              <a:t>Setco</a:t>
            </a:r>
            <a:r>
              <a:rPr lang="en-GB" sz="2800" b="1" dirty="0">
                <a:solidFill>
                  <a:schemeClr val="tx1"/>
                </a:solidFill>
              </a:rPr>
              <a:t> 395 </a:t>
            </a:r>
            <a:r>
              <a:rPr lang="en-GB" sz="2800" b="1" dirty="0" err="1">
                <a:solidFill>
                  <a:schemeClr val="tx1"/>
                </a:solidFill>
              </a:rPr>
              <a:t>dia</a:t>
            </a:r>
            <a:r>
              <a:rPr lang="en-GB" sz="2800" b="1" dirty="0">
                <a:solidFill>
                  <a:schemeClr val="tx1"/>
                </a:solidFill>
              </a:rPr>
              <a:t> clutch failures – Fresh parts inspection</a:t>
            </a:r>
          </a:p>
        </p:txBody>
      </p:sp>
      <p:graphicFrame>
        <p:nvGraphicFramePr>
          <p:cNvPr id="8" name="Table 7"/>
          <p:cNvGraphicFramePr>
            <a:graphicFrameLocks noGrp="1"/>
          </p:cNvGraphicFramePr>
          <p:nvPr>
            <p:extLst>
              <p:ext uri="{D42A27DB-BD31-4B8C-83A1-F6EECF244321}">
                <p14:modId xmlns:p14="http://schemas.microsoft.com/office/powerpoint/2010/main" val="1067415790"/>
              </p:ext>
            </p:extLst>
          </p:nvPr>
        </p:nvGraphicFramePr>
        <p:xfrm>
          <a:off x="86628" y="1931469"/>
          <a:ext cx="11973826" cy="1706880"/>
        </p:xfrm>
        <a:graphic>
          <a:graphicData uri="http://schemas.openxmlformats.org/drawingml/2006/table">
            <a:tbl>
              <a:tblPr/>
              <a:tblGrid>
                <a:gridCol w="1848050">
                  <a:extLst>
                    <a:ext uri="{9D8B030D-6E8A-4147-A177-3AD203B41FA5}">
                      <a16:colId xmlns:a16="http://schemas.microsoft.com/office/drawing/2014/main" val="1497211710"/>
                    </a:ext>
                  </a:extLst>
                </a:gridCol>
                <a:gridCol w="2050181">
                  <a:extLst>
                    <a:ext uri="{9D8B030D-6E8A-4147-A177-3AD203B41FA5}">
                      <a16:colId xmlns:a16="http://schemas.microsoft.com/office/drawing/2014/main" val="2982519336"/>
                    </a:ext>
                  </a:extLst>
                </a:gridCol>
                <a:gridCol w="1472665">
                  <a:extLst>
                    <a:ext uri="{9D8B030D-6E8A-4147-A177-3AD203B41FA5}">
                      <a16:colId xmlns:a16="http://schemas.microsoft.com/office/drawing/2014/main" val="2465077618"/>
                    </a:ext>
                  </a:extLst>
                </a:gridCol>
                <a:gridCol w="1668237">
                  <a:extLst>
                    <a:ext uri="{9D8B030D-6E8A-4147-A177-3AD203B41FA5}">
                      <a16:colId xmlns:a16="http://schemas.microsoft.com/office/drawing/2014/main" val="697941052"/>
                    </a:ext>
                  </a:extLst>
                </a:gridCol>
                <a:gridCol w="1555224">
                  <a:extLst>
                    <a:ext uri="{9D8B030D-6E8A-4147-A177-3AD203B41FA5}">
                      <a16:colId xmlns:a16="http://schemas.microsoft.com/office/drawing/2014/main" val="3024137083"/>
                    </a:ext>
                  </a:extLst>
                </a:gridCol>
                <a:gridCol w="1817158">
                  <a:extLst>
                    <a:ext uri="{9D8B030D-6E8A-4147-A177-3AD203B41FA5}">
                      <a16:colId xmlns:a16="http://schemas.microsoft.com/office/drawing/2014/main" val="1198957907"/>
                    </a:ext>
                  </a:extLst>
                </a:gridCol>
                <a:gridCol w="1562311">
                  <a:extLst>
                    <a:ext uri="{9D8B030D-6E8A-4147-A177-3AD203B41FA5}">
                      <a16:colId xmlns:a16="http://schemas.microsoft.com/office/drawing/2014/main" val="4043651001"/>
                    </a:ext>
                  </a:extLst>
                </a:gridCol>
              </a:tblGrid>
              <a:tr h="0">
                <a:tc>
                  <a:txBody>
                    <a:bodyPr/>
                    <a:lstStyle/>
                    <a:p>
                      <a:pPr algn="ctr" fontAlgn="ctr"/>
                      <a:r>
                        <a:rPr lang="en-IN" sz="1600" b="1"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IN" sz="16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1" i="0" u="none" strike="noStrike" dirty="0">
                          <a:solidFill>
                            <a:srgbClr val="000000"/>
                          </a:solidFill>
                          <a:effectLst/>
                          <a:latin typeface="Calibri" panose="020F0502020204030204" pitchFamily="34" charset="0"/>
                        </a:rPr>
                        <a:t>Sample 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1" i="0" u="none" strike="noStrike" dirty="0">
                          <a:solidFill>
                            <a:srgbClr val="000000"/>
                          </a:solidFill>
                          <a:effectLst/>
                          <a:latin typeface="Calibri" panose="020F0502020204030204" pitchFamily="34" charset="0"/>
                        </a:rPr>
                        <a:t>Sample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1" i="0" u="none" strike="noStrike" dirty="0">
                          <a:solidFill>
                            <a:srgbClr val="000000"/>
                          </a:solidFill>
                          <a:effectLst/>
                          <a:latin typeface="Calibri" panose="020F0502020204030204" pitchFamily="34" charset="0"/>
                        </a:rPr>
                        <a:t>Sample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1" i="0" u="none" strike="noStrike" dirty="0">
                          <a:solidFill>
                            <a:srgbClr val="000000"/>
                          </a:solidFill>
                          <a:effectLst/>
                          <a:latin typeface="Calibri" panose="020F0502020204030204" pitchFamily="34" charset="0"/>
                        </a:rPr>
                        <a:t>Sample 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1" i="0" u="none" strike="noStrike" dirty="0">
                          <a:solidFill>
                            <a:srgbClr val="000000"/>
                          </a:solidFill>
                          <a:effectLst/>
                          <a:latin typeface="Calibri" panose="020F0502020204030204" pitchFamily="34" charset="0"/>
                        </a:rPr>
                        <a:t>Sample 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3108844"/>
                  </a:ext>
                </a:extLst>
              </a:tr>
              <a:tr h="31696">
                <a:tc>
                  <a:txBody>
                    <a:bodyPr/>
                    <a:lstStyle/>
                    <a:p>
                      <a:pPr algn="l" fontAlgn="ctr"/>
                      <a:r>
                        <a:rPr lang="en-IN" sz="1600" b="0" i="0" u="none" strike="noStrike" dirty="0" err="1">
                          <a:solidFill>
                            <a:srgbClr val="000000"/>
                          </a:solidFill>
                          <a:effectLst/>
                          <a:latin typeface="Calibri" panose="020F0502020204030204" pitchFamily="34" charset="0"/>
                        </a:rPr>
                        <a:t>Conicity</a:t>
                      </a:r>
                      <a:endParaRPr lang="en-IN"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IN" sz="1600" b="0" i="0" u="none" strike="noStrike" dirty="0">
                          <a:solidFill>
                            <a:srgbClr val="000000"/>
                          </a:solidFill>
                          <a:effectLst/>
                          <a:latin typeface="Calibri" panose="020F0502020204030204" pitchFamily="34" charset="0"/>
                        </a:rPr>
                        <a:t>Flatness 0.15-0.25 mm </a:t>
                      </a:r>
                    </a:p>
                    <a:p>
                      <a:pPr algn="l" fontAlgn="ctr"/>
                      <a:r>
                        <a:rPr lang="en-IN" sz="1600" b="0" i="0" u="none" strike="noStrike" dirty="0">
                          <a:solidFill>
                            <a:srgbClr val="000000"/>
                          </a:solidFill>
                          <a:effectLst/>
                          <a:latin typeface="Calibri" panose="020F0502020204030204" pitchFamily="34" charset="0"/>
                        </a:rPr>
                        <a:t>Not convex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IN" sz="1600" b="0" i="0" u="none" strike="noStrike" dirty="0">
                          <a:solidFill>
                            <a:srgbClr val="000000"/>
                          </a:solidFill>
                          <a:effectLst/>
                          <a:latin typeface="Calibri" panose="020F0502020204030204" pitchFamily="34" charset="0"/>
                        </a:rPr>
                        <a:t>0.2,</a:t>
                      </a:r>
                      <a:r>
                        <a:rPr lang="en-IN" sz="1600" b="0" i="0" u="none" strike="noStrike" baseline="0" dirty="0">
                          <a:solidFill>
                            <a:srgbClr val="000000"/>
                          </a:solidFill>
                          <a:effectLst/>
                          <a:latin typeface="Calibri" panose="020F0502020204030204" pitchFamily="34" charset="0"/>
                        </a:rPr>
                        <a:t> 0.2, 0.21, 0.23</a:t>
                      </a:r>
                      <a:endParaRPr lang="en-IN"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IN" sz="1600" b="0" i="0" u="none" strike="noStrike" dirty="0">
                          <a:solidFill>
                            <a:srgbClr val="000000"/>
                          </a:solidFill>
                          <a:effectLst/>
                          <a:latin typeface="Calibri" panose="020F0502020204030204" pitchFamily="34" charset="0"/>
                        </a:rPr>
                        <a:t>0.19, 0.19,</a:t>
                      </a:r>
                      <a:r>
                        <a:rPr lang="en-IN" sz="1600" b="0" i="0" u="none" strike="noStrike" baseline="0" dirty="0">
                          <a:solidFill>
                            <a:srgbClr val="000000"/>
                          </a:solidFill>
                          <a:effectLst/>
                          <a:latin typeface="Calibri" panose="020F0502020204030204" pitchFamily="34" charset="0"/>
                        </a:rPr>
                        <a:t> 0.21, 0.20</a:t>
                      </a:r>
                      <a:endParaRPr lang="en-IN"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IN" sz="1600" b="0" i="0" u="none" strike="noStrike" dirty="0">
                          <a:solidFill>
                            <a:srgbClr val="000000"/>
                          </a:solidFill>
                          <a:effectLst/>
                          <a:latin typeface="Calibri" panose="020F0502020204030204" pitchFamily="34" charset="0"/>
                        </a:rPr>
                        <a:t>0.20, 0.20, 0.20, 0.20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600" b="0" i="0" u="none" strike="noStrike" dirty="0">
                          <a:solidFill>
                            <a:srgbClr val="000000"/>
                          </a:solidFill>
                          <a:effectLst/>
                          <a:latin typeface="Calibri" panose="020F0502020204030204" pitchFamily="34" charset="0"/>
                        </a:rPr>
                        <a:t>0.20, 0.20,0.20,0.20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0.18, 0.19, 0.18, 0.18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8024487"/>
                  </a:ext>
                </a:extLst>
              </a:tr>
              <a:tr h="55468">
                <a:tc>
                  <a:txBody>
                    <a:bodyPr/>
                    <a:lstStyle/>
                    <a:p>
                      <a:pPr algn="l" fontAlgn="ctr"/>
                      <a:r>
                        <a:rPr lang="en-IN" sz="1600" b="0" i="0" u="none" strike="noStrike" dirty="0">
                          <a:solidFill>
                            <a:srgbClr val="000000"/>
                          </a:solidFill>
                          <a:effectLst/>
                          <a:latin typeface="Calibri" panose="020F0502020204030204" pitchFamily="34" charset="0"/>
                        </a:rPr>
                        <a:t>Waviness on</a:t>
                      </a:r>
                      <a:r>
                        <a:rPr lang="en-IN" sz="1600" b="0" i="0" u="none" strike="noStrike" baseline="0" dirty="0">
                          <a:solidFill>
                            <a:srgbClr val="000000"/>
                          </a:solidFill>
                          <a:effectLst/>
                          <a:latin typeface="Calibri" panose="020F0502020204030204" pitchFamily="34" charset="0"/>
                        </a:rPr>
                        <a:t> pressure plate face outer side</a:t>
                      </a:r>
                      <a:endParaRPr lang="en-IN"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Calibri" panose="020F0502020204030204" pitchFamily="34" charset="0"/>
                        </a:rPr>
                        <a:t>Not called in drawing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Calibri" panose="020F0502020204030204" pitchFamily="34" charset="0"/>
                        </a:rPr>
                        <a:t>0.03 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Calibri" panose="020F0502020204030204" pitchFamily="34" charset="0"/>
                        </a:rPr>
                        <a:t>0.03 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Calibri" panose="020F0502020204030204" pitchFamily="34" charset="0"/>
                        </a:rPr>
                        <a:t>0.03 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0.02 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0.05 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858994"/>
                  </a:ext>
                </a:extLst>
              </a:tr>
              <a:tr h="55468">
                <a:tc>
                  <a:txBody>
                    <a:bodyPr/>
                    <a:lstStyle/>
                    <a:p>
                      <a:pPr marL="0" marR="0" indent="0" algn="l" defTabSz="1219170" rtl="0" eaLnBrk="1" fontAlgn="ctr" latinLnBrk="0" hangingPunct="1">
                        <a:lnSpc>
                          <a:spcPct val="100000"/>
                        </a:lnSpc>
                        <a:spcBef>
                          <a:spcPts val="0"/>
                        </a:spcBef>
                        <a:spcAft>
                          <a:spcPts val="0"/>
                        </a:spcAft>
                        <a:buClrTx/>
                        <a:buSzTx/>
                        <a:buFontTx/>
                        <a:buNone/>
                        <a:tabLst/>
                        <a:defRPr/>
                      </a:pPr>
                      <a:r>
                        <a:rPr lang="en-IN" sz="1600" b="0" i="0" u="none" strike="noStrike" dirty="0">
                          <a:solidFill>
                            <a:srgbClr val="000000"/>
                          </a:solidFill>
                          <a:effectLst/>
                          <a:latin typeface="Calibri" panose="020F0502020204030204" pitchFamily="34" charset="0"/>
                        </a:rPr>
                        <a:t>Waviness on</a:t>
                      </a:r>
                      <a:r>
                        <a:rPr lang="en-IN" sz="1600" b="0" i="0" u="none" strike="noStrike" baseline="0" dirty="0">
                          <a:solidFill>
                            <a:srgbClr val="000000"/>
                          </a:solidFill>
                          <a:effectLst/>
                          <a:latin typeface="Calibri" panose="020F0502020204030204" pitchFamily="34" charset="0"/>
                        </a:rPr>
                        <a:t> pressure plate face inner side</a:t>
                      </a:r>
                      <a:endParaRPr lang="en-IN"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1219170" rtl="0" eaLnBrk="1" fontAlgn="ctr" latinLnBrk="0" hangingPunct="1">
                        <a:lnSpc>
                          <a:spcPct val="100000"/>
                        </a:lnSpc>
                        <a:spcBef>
                          <a:spcPts val="0"/>
                        </a:spcBef>
                        <a:spcAft>
                          <a:spcPts val="0"/>
                        </a:spcAft>
                        <a:buClrTx/>
                        <a:buSzTx/>
                        <a:buFontTx/>
                        <a:buNone/>
                        <a:tabLst/>
                        <a:defRPr/>
                      </a:pPr>
                      <a:r>
                        <a:rPr lang="en-IN" sz="1600" b="0" i="0" u="none" strike="noStrike" dirty="0">
                          <a:solidFill>
                            <a:srgbClr val="000000"/>
                          </a:solidFill>
                          <a:effectLst/>
                          <a:latin typeface="Calibri" panose="020F0502020204030204" pitchFamily="34" charset="0"/>
                        </a:rPr>
                        <a:t>Not called in drawing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Calibri" panose="020F0502020204030204" pitchFamily="34" charset="0"/>
                        </a:rPr>
                        <a:t>0.02 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Calibri" panose="020F0502020204030204" pitchFamily="34" charset="0"/>
                        </a:rPr>
                        <a:t>0.03 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Calibri" panose="020F0502020204030204" pitchFamily="34" charset="0"/>
                        </a:rPr>
                        <a:t>0.03 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0.01 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0.02 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8741445"/>
                  </a:ext>
                </a:extLst>
              </a:tr>
            </a:tbl>
          </a:graphicData>
        </a:graphic>
      </p:graphicFrame>
      <p:sp>
        <p:nvSpPr>
          <p:cNvPr id="3" name="TextBox 2"/>
          <p:cNvSpPr txBox="1"/>
          <p:nvPr/>
        </p:nvSpPr>
        <p:spPr>
          <a:xfrm>
            <a:off x="4889634" y="1562137"/>
            <a:ext cx="1540358" cy="369332"/>
          </a:xfrm>
          <a:prstGeom prst="rect">
            <a:avLst/>
          </a:prstGeom>
          <a:noFill/>
        </p:spPr>
        <p:txBody>
          <a:bodyPr wrap="none" rtlCol="0">
            <a:spAutoFit/>
          </a:bodyPr>
          <a:lstStyle/>
          <a:p>
            <a:r>
              <a:rPr lang="en-IN" b="1" u="sng" dirty="0"/>
              <a:t>Pressure plate</a:t>
            </a:r>
          </a:p>
        </p:txBody>
      </p:sp>
      <p:sp>
        <p:nvSpPr>
          <p:cNvPr id="2" name="TextBox 1"/>
          <p:cNvSpPr txBox="1"/>
          <p:nvPr/>
        </p:nvSpPr>
        <p:spPr>
          <a:xfrm>
            <a:off x="0" y="3638349"/>
            <a:ext cx="7192033" cy="307777"/>
          </a:xfrm>
          <a:prstGeom prst="rect">
            <a:avLst/>
          </a:prstGeom>
          <a:noFill/>
        </p:spPr>
        <p:txBody>
          <a:bodyPr wrap="none" rtlCol="0">
            <a:spAutoFit/>
          </a:bodyPr>
          <a:lstStyle/>
          <a:p>
            <a:r>
              <a:rPr lang="en-IN" sz="1400" dirty="0"/>
              <a:t>* Checked by placing the pressure plate on surface table &amp; measurement taken on face with dial</a:t>
            </a:r>
          </a:p>
        </p:txBody>
      </p:sp>
      <p:sp>
        <p:nvSpPr>
          <p:cNvPr id="5" name="TextBox 4"/>
          <p:cNvSpPr txBox="1"/>
          <p:nvPr/>
        </p:nvSpPr>
        <p:spPr>
          <a:xfrm>
            <a:off x="1232034" y="4600876"/>
            <a:ext cx="9176102" cy="646331"/>
          </a:xfrm>
          <a:prstGeom prst="rect">
            <a:avLst/>
          </a:prstGeom>
          <a:noFill/>
        </p:spPr>
        <p:txBody>
          <a:bodyPr wrap="none" rtlCol="0">
            <a:spAutoFit/>
          </a:bodyPr>
          <a:lstStyle/>
          <a:p>
            <a:pPr algn="ctr"/>
            <a:r>
              <a:rPr lang="en-IN" dirty="0"/>
              <a:t>The above pressure plates assembled. The same parameters under inspection at assembly level.</a:t>
            </a:r>
          </a:p>
          <a:p>
            <a:pPr algn="ctr"/>
            <a:r>
              <a:rPr lang="en-IN" dirty="0"/>
              <a:t>Then after spigot machining, same inspection planned</a:t>
            </a:r>
          </a:p>
        </p:txBody>
      </p:sp>
    </p:spTree>
    <p:extLst>
      <p:ext uri="{BB962C8B-B14F-4D97-AF65-F5344CB8AC3E}">
        <p14:creationId xmlns:p14="http://schemas.microsoft.com/office/powerpoint/2010/main" val="3110032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6"/>
          <p:cNvSpPr txBox="1">
            <a:spLocks/>
          </p:cNvSpPr>
          <p:nvPr/>
        </p:nvSpPr>
        <p:spPr bwMode="auto">
          <a:xfrm>
            <a:off x="883408" y="91440"/>
            <a:ext cx="10398673"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GB" sz="2800" b="1" dirty="0" err="1">
                <a:solidFill>
                  <a:schemeClr val="tx1"/>
                </a:solidFill>
              </a:rPr>
              <a:t>Setco</a:t>
            </a:r>
            <a:r>
              <a:rPr lang="en-GB" sz="2800" b="1" dirty="0">
                <a:solidFill>
                  <a:schemeClr val="tx1"/>
                </a:solidFill>
              </a:rPr>
              <a:t> 395 </a:t>
            </a:r>
            <a:r>
              <a:rPr lang="en-GB" sz="2800" b="1" dirty="0" err="1">
                <a:solidFill>
                  <a:schemeClr val="tx1"/>
                </a:solidFill>
              </a:rPr>
              <a:t>dia</a:t>
            </a:r>
            <a:r>
              <a:rPr lang="en-GB" sz="2800" b="1" dirty="0">
                <a:solidFill>
                  <a:schemeClr val="tx1"/>
                </a:solidFill>
              </a:rPr>
              <a:t> clutch failures – Fresh parts inspection</a:t>
            </a:r>
          </a:p>
        </p:txBody>
      </p:sp>
      <p:sp>
        <p:nvSpPr>
          <p:cNvPr id="4" name="TextBox 3"/>
          <p:cNvSpPr txBox="1"/>
          <p:nvPr/>
        </p:nvSpPr>
        <p:spPr>
          <a:xfrm>
            <a:off x="314003" y="1857676"/>
            <a:ext cx="11537482" cy="2862322"/>
          </a:xfrm>
          <a:prstGeom prst="rect">
            <a:avLst/>
          </a:prstGeom>
          <a:noFill/>
        </p:spPr>
        <p:txBody>
          <a:bodyPr wrap="square" rtlCol="0">
            <a:spAutoFit/>
          </a:bodyPr>
          <a:lstStyle/>
          <a:p>
            <a:pPr marL="285750" indent="-285750">
              <a:buFont typeface="Arial" panose="020B0604020202020204" pitchFamily="34" charset="0"/>
              <a:buChar char="•"/>
            </a:pPr>
            <a:r>
              <a:rPr lang="en-IN" sz="2000" dirty="0"/>
              <a:t>Pressure plate </a:t>
            </a:r>
            <a:r>
              <a:rPr lang="en-IN" sz="2000" dirty="0" err="1"/>
              <a:t>conicity</a:t>
            </a:r>
            <a:r>
              <a:rPr lang="en-IN" sz="2000" dirty="0"/>
              <a:t> checked in 5 nos. and found within spec</a:t>
            </a:r>
          </a:p>
          <a:p>
            <a:pPr marL="285750" indent="-285750">
              <a:buFont typeface="Arial" panose="020B0604020202020204" pitchFamily="34" charset="0"/>
              <a:buChar char="•"/>
            </a:pPr>
            <a:r>
              <a:rPr lang="en-IN" sz="2000" dirty="0"/>
              <a:t>Clutch disc 25 nos. (10 nos. from current production, 2 nos. from April batch and remaining from Jun’23 production) checked and observed face out less than 0.8 mm (spec: 0.8 mm) and the same checked in spin free found within 0.5 mm (Spec 1.25 mm)</a:t>
            </a:r>
          </a:p>
          <a:p>
            <a:pPr marL="285750" indent="-285750">
              <a:buFont typeface="Arial" panose="020B0604020202020204" pitchFamily="34" charset="0"/>
              <a:buChar char="•"/>
            </a:pPr>
            <a:r>
              <a:rPr lang="en-IN" sz="2000" dirty="0"/>
              <a:t>1 complete disc assembly from child part level (back plate &amp; ceramic pad) made in AL Team presence and verified for spin free – Observed 0.32 mm</a:t>
            </a:r>
          </a:p>
          <a:p>
            <a:pPr marL="285750" indent="-285750">
              <a:buFont typeface="Arial" panose="020B0604020202020204" pitchFamily="34" charset="0"/>
              <a:buChar char="•"/>
            </a:pPr>
            <a:r>
              <a:rPr lang="en-IN" sz="2000" dirty="0"/>
              <a:t>Clutch disc purposefully bent to 1.45 mm &amp; and verified for spin free – Observed 1.1 mm which was passed in spin free machine. Hence </a:t>
            </a:r>
            <a:r>
              <a:rPr lang="en-IN" sz="2000" dirty="0" err="1"/>
              <a:t>Setco</a:t>
            </a:r>
            <a:r>
              <a:rPr lang="en-IN" sz="2000" dirty="0"/>
              <a:t> agreed to pass spin free </a:t>
            </a:r>
            <a:r>
              <a:rPr lang="en-IN" sz="2000" dirty="0" err="1"/>
              <a:t>upto</a:t>
            </a:r>
            <a:r>
              <a:rPr lang="en-IN" sz="2000" dirty="0"/>
              <a:t> 0.55 mm</a:t>
            </a:r>
          </a:p>
          <a:p>
            <a:pPr marL="285750" indent="-285750">
              <a:buFont typeface="Arial" panose="020B0604020202020204" pitchFamily="34" charset="0"/>
              <a:buChar char="•"/>
            </a:pPr>
            <a:endParaRPr lang="en-IN" sz="2000" dirty="0"/>
          </a:p>
        </p:txBody>
      </p:sp>
    </p:spTree>
    <p:extLst>
      <p:ext uri="{BB962C8B-B14F-4D97-AF65-F5344CB8AC3E}">
        <p14:creationId xmlns:p14="http://schemas.microsoft.com/office/powerpoint/2010/main" val="1754120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76"/>
          <p:cNvSpPr txBox="1">
            <a:spLocks/>
          </p:cNvSpPr>
          <p:nvPr/>
        </p:nvSpPr>
        <p:spPr bwMode="auto">
          <a:xfrm>
            <a:off x="496515" y="3258197"/>
            <a:ext cx="11113594"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algn="ctr" defTabSz="1207550">
              <a:defRPr/>
            </a:pPr>
            <a:r>
              <a:rPr lang="en-US" sz="4000" b="1" dirty="0">
                <a:solidFill>
                  <a:schemeClr val="tx1"/>
                </a:solidFill>
              </a:rPr>
              <a:t>Thank You</a:t>
            </a:r>
            <a:endParaRPr lang="en-GB" sz="4000" b="1" dirty="0">
              <a:solidFill>
                <a:schemeClr val="tx1"/>
              </a:solidFill>
            </a:endParaRPr>
          </a:p>
        </p:txBody>
      </p:sp>
    </p:spTree>
    <p:extLst>
      <p:ext uri="{BB962C8B-B14F-4D97-AF65-F5344CB8AC3E}">
        <p14:creationId xmlns:p14="http://schemas.microsoft.com/office/powerpoint/2010/main" val="1862371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76"/>
          <p:cNvSpPr txBox="1">
            <a:spLocks/>
          </p:cNvSpPr>
          <p:nvPr/>
        </p:nvSpPr>
        <p:spPr bwMode="auto">
          <a:xfrm>
            <a:off x="1021617" y="60051"/>
            <a:ext cx="11113594"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US" sz="2800" b="1" dirty="0">
                <a:solidFill>
                  <a:schemeClr val="tx1"/>
                </a:solidFill>
              </a:rPr>
              <a:t>Cause verification – Material</a:t>
            </a:r>
          </a:p>
          <a:p>
            <a:pPr defTabSz="1207550">
              <a:defRPr/>
            </a:pPr>
            <a:r>
              <a:rPr lang="en-US" sz="2800" b="1" dirty="0">
                <a:solidFill>
                  <a:schemeClr val="tx1"/>
                </a:solidFill>
              </a:rPr>
              <a:t>Failed part analysis - </a:t>
            </a:r>
            <a:r>
              <a:rPr lang="en-US" sz="2800" b="1" dirty="0">
                <a:solidFill>
                  <a:srgbClr val="0000FF"/>
                </a:solidFill>
              </a:rPr>
              <a:t>Case 1</a:t>
            </a:r>
            <a:endParaRPr lang="en-GB" sz="2800" b="1" dirty="0">
              <a:solidFill>
                <a:srgbClr val="0000FF"/>
              </a:solidFill>
            </a:endParaRPr>
          </a:p>
        </p:txBody>
      </p:sp>
      <p:graphicFrame>
        <p:nvGraphicFramePr>
          <p:cNvPr id="13" name="Table 12"/>
          <p:cNvGraphicFramePr>
            <a:graphicFrameLocks noGrp="1"/>
          </p:cNvGraphicFramePr>
          <p:nvPr/>
        </p:nvGraphicFramePr>
        <p:xfrm>
          <a:off x="700942" y="1288945"/>
          <a:ext cx="4188692" cy="2743200"/>
        </p:xfrm>
        <a:graphic>
          <a:graphicData uri="http://schemas.openxmlformats.org/drawingml/2006/table">
            <a:tbl>
              <a:tblPr firstRow="1" bandRow="1">
                <a:tableStyleId>{5C22544A-7EE6-4342-B048-85BDC9FD1C3A}</a:tableStyleId>
              </a:tblPr>
              <a:tblGrid>
                <a:gridCol w="1528619">
                  <a:extLst>
                    <a:ext uri="{9D8B030D-6E8A-4147-A177-3AD203B41FA5}">
                      <a16:colId xmlns:a16="http://schemas.microsoft.com/office/drawing/2014/main" val="521575839"/>
                    </a:ext>
                  </a:extLst>
                </a:gridCol>
                <a:gridCol w="2660073">
                  <a:extLst>
                    <a:ext uri="{9D8B030D-6E8A-4147-A177-3AD203B41FA5}">
                      <a16:colId xmlns:a16="http://schemas.microsoft.com/office/drawing/2014/main" val="595689281"/>
                    </a:ext>
                  </a:extLst>
                </a:gridCol>
              </a:tblGrid>
              <a:tr h="370840">
                <a:tc>
                  <a:txBody>
                    <a:bodyPr/>
                    <a:lstStyle/>
                    <a:p>
                      <a:r>
                        <a:rPr lang="en-US" sz="1400" dirty="0">
                          <a:solidFill>
                            <a:sysClr val="windowText" lastClr="000000"/>
                          </a:solidFill>
                        </a:rPr>
                        <a:t>Claim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ysClr val="windowText" lastClr="000000"/>
                          </a:solidFill>
                        </a:rPr>
                        <a:t>27765304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8868645"/>
                  </a:ext>
                </a:extLst>
              </a:tr>
              <a:tr h="370840">
                <a:tc>
                  <a:txBody>
                    <a:bodyPr/>
                    <a:lstStyle/>
                    <a:p>
                      <a:r>
                        <a:rPr lang="en-US" sz="1400" dirty="0">
                          <a:solidFill>
                            <a:sysClr val="windowText" lastClr="000000"/>
                          </a:solidFill>
                        </a:rPr>
                        <a:t>Chassis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ysClr val="windowText" lastClr="000000"/>
                          </a:solidFill>
                        </a:rPr>
                        <a:t>MB1H3VLD3NREA4541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6216993"/>
                  </a:ext>
                </a:extLst>
              </a:tr>
              <a:tr h="370840">
                <a:tc>
                  <a:txBody>
                    <a:bodyPr/>
                    <a:lstStyle/>
                    <a:p>
                      <a:r>
                        <a:rPr lang="en-US" sz="1400" dirty="0" err="1">
                          <a:solidFill>
                            <a:sysClr val="windowText" lastClr="000000"/>
                          </a:solidFill>
                        </a:rPr>
                        <a:t>Veh</a:t>
                      </a:r>
                      <a:r>
                        <a:rPr lang="en-US" sz="1400" dirty="0">
                          <a:solidFill>
                            <a:sysClr val="windowText" lastClr="000000"/>
                          </a:solidFill>
                        </a:rPr>
                        <a:t>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sz="1400" dirty="0">
                          <a:solidFill>
                            <a:sysClr val="windowText" lastClr="000000"/>
                          </a:solidFill>
                        </a:rPr>
                        <a:t>N2825T   A 9SZF L3R3 M1 SBG ELC 14RBT</a:t>
                      </a:r>
                      <a:endParaRPr lang="en-US" sz="14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6152321"/>
                  </a:ext>
                </a:extLst>
              </a:tr>
              <a:tr h="370840">
                <a:tc>
                  <a:txBody>
                    <a:bodyPr/>
                    <a:lstStyle/>
                    <a:p>
                      <a:r>
                        <a:rPr lang="en-US" sz="1400" dirty="0">
                          <a:solidFill>
                            <a:sysClr val="windowText" lastClr="000000"/>
                          </a:solidFill>
                        </a:rPr>
                        <a:t>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ysClr val="windowText" lastClr="000000"/>
                          </a:solidFill>
                        </a:rPr>
                        <a:t>12-Sep-2022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3847243"/>
                  </a:ext>
                </a:extLst>
              </a:tr>
              <a:tr h="370840">
                <a:tc>
                  <a:txBody>
                    <a:bodyPr/>
                    <a:lstStyle/>
                    <a:p>
                      <a:r>
                        <a:rPr lang="en-US" sz="1400" dirty="0">
                          <a:solidFill>
                            <a:sysClr val="windowText" lastClr="000000"/>
                          </a:solidFill>
                        </a:rPr>
                        <a:t>DOF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ysClr val="windowText" lastClr="000000"/>
                          </a:solidFill>
                        </a:rPr>
                        <a:t>21-Nov-2022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1113587"/>
                  </a:ext>
                </a:extLst>
              </a:tr>
              <a:tr h="370840">
                <a:tc>
                  <a:txBody>
                    <a:bodyPr/>
                    <a:lstStyle/>
                    <a:p>
                      <a:r>
                        <a:rPr lang="en-US" sz="1400" dirty="0">
                          <a:solidFill>
                            <a:sysClr val="windowText" lastClr="000000"/>
                          </a:solidFill>
                        </a:rPr>
                        <a:t>Failed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ysClr val="windowText" lastClr="000000"/>
                          </a:solidFill>
                        </a:rPr>
                        <a:t>317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2044928"/>
                  </a:ext>
                </a:extLst>
              </a:tr>
              <a:tr h="370840">
                <a:tc>
                  <a:txBody>
                    <a:bodyPr/>
                    <a:lstStyle/>
                    <a:p>
                      <a:r>
                        <a:rPr lang="en-US" sz="1400" dirty="0">
                          <a:solidFill>
                            <a:sysClr val="windowText" lastClr="000000"/>
                          </a:solidFill>
                        </a:rPr>
                        <a:t>Dealer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ysClr val="windowText" lastClr="000000"/>
                          </a:solidFill>
                        </a:rPr>
                        <a:t>Durga Motors Company - Hassan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3867769"/>
                  </a:ext>
                </a:extLst>
              </a:tr>
            </a:tbl>
          </a:graphicData>
        </a:graphic>
      </p:graphicFrame>
      <p:sp>
        <p:nvSpPr>
          <p:cNvPr id="14" name="TextBox 13"/>
          <p:cNvSpPr txBox="1"/>
          <p:nvPr/>
        </p:nvSpPr>
        <p:spPr>
          <a:xfrm>
            <a:off x="4889634" y="1210146"/>
            <a:ext cx="699653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Clutch cover assembly &amp; disc observed burnt / Thermal crack observed on the pressure plate friction surface </a:t>
            </a:r>
          </a:p>
          <a:p>
            <a:pPr marL="285750" indent="-285750">
              <a:buFont typeface="Arial" panose="020B0604020202020204" pitchFamily="34" charset="0"/>
              <a:buChar char="•"/>
            </a:pPr>
            <a:r>
              <a:rPr lang="en-US" sz="1400" dirty="0"/>
              <a:t>No actuation related issues noticed in this vehicle</a:t>
            </a:r>
          </a:p>
          <a:p>
            <a:pPr marL="285750" indent="-285750">
              <a:buFont typeface="Arial" panose="020B0604020202020204" pitchFamily="34" charset="0"/>
              <a:buChar char="•"/>
            </a:pPr>
            <a:r>
              <a:rPr lang="en-US" sz="1400" dirty="0"/>
              <a:t>Cushion segment found deformed. Hardness &amp; material conforms to spec</a:t>
            </a:r>
          </a:p>
        </p:txBody>
      </p:sp>
      <p:sp>
        <p:nvSpPr>
          <p:cNvPr id="15" name="TextBox 14"/>
          <p:cNvSpPr txBox="1"/>
          <p:nvPr/>
        </p:nvSpPr>
        <p:spPr>
          <a:xfrm>
            <a:off x="252018" y="4054433"/>
            <a:ext cx="4521238" cy="307777"/>
          </a:xfrm>
          <a:prstGeom prst="rect">
            <a:avLst/>
          </a:prstGeom>
          <a:noFill/>
        </p:spPr>
        <p:txBody>
          <a:bodyPr wrap="none" rtlCol="0">
            <a:spAutoFit/>
          </a:bodyPr>
          <a:lstStyle/>
          <a:p>
            <a:r>
              <a:rPr lang="en-US" sz="1400" dirty="0"/>
              <a:t>Clutch disc functional parameters – </a:t>
            </a:r>
            <a:r>
              <a:rPr lang="en-US" sz="1400" b="1" dirty="0">
                <a:solidFill>
                  <a:srgbClr val="0000FF"/>
                </a:solidFill>
              </a:rPr>
              <a:t>No abnormalities found</a:t>
            </a:r>
          </a:p>
        </p:txBody>
      </p:sp>
      <p:pic>
        <p:nvPicPr>
          <p:cNvPr id="16" name="Picture 1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3561" y="2219095"/>
            <a:ext cx="2192905" cy="1974976"/>
          </a:xfrm>
          <a:prstGeom prst="rect">
            <a:avLst/>
          </a:prstGeom>
        </p:spPr>
      </p:pic>
      <p:pic>
        <p:nvPicPr>
          <p:cNvPr id="26" name="Picture 2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47076" y="2219095"/>
            <a:ext cx="2274880" cy="1974976"/>
          </a:xfrm>
          <a:prstGeom prst="rect">
            <a:avLst/>
          </a:prstGeom>
        </p:spPr>
      </p:pic>
      <p:pic>
        <p:nvPicPr>
          <p:cNvPr id="27" name="Picture 2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33926" y="4406786"/>
            <a:ext cx="5585451" cy="2189956"/>
          </a:xfrm>
          <a:prstGeom prst="rect">
            <a:avLst/>
          </a:prstGeom>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60717" y="4628138"/>
            <a:ext cx="6025451" cy="1968604"/>
          </a:xfrm>
          <a:prstGeom prst="rect">
            <a:avLst/>
          </a:prstGeom>
        </p:spPr>
      </p:pic>
      <p:sp>
        <p:nvSpPr>
          <p:cNvPr id="29" name="TextBox 28"/>
          <p:cNvSpPr txBox="1"/>
          <p:nvPr/>
        </p:nvSpPr>
        <p:spPr>
          <a:xfrm>
            <a:off x="5843774" y="4257216"/>
            <a:ext cx="4678653" cy="307777"/>
          </a:xfrm>
          <a:prstGeom prst="rect">
            <a:avLst/>
          </a:prstGeom>
          <a:noFill/>
        </p:spPr>
        <p:txBody>
          <a:bodyPr wrap="none" rtlCol="0">
            <a:spAutoFit/>
          </a:bodyPr>
          <a:lstStyle/>
          <a:p>
            <a:r>
              <a:rPr lang="en-US" sz="1400" dirty="0"/>
              <a:t>Clutch cover functional parameters – </a:t>
            </a:r>
            <a:r>
              <a:rPr lang="en-US" sz="1400" b="1" dirty="0">
                <a:solidFill>
                  <a:srgbClr val="0000FF"/>
                </a:solidFill>
              </a:rPr>
              <a:t>No abnormalities found</a:t>
            </a:r>
          </a:p>
        </p:txBody>
      </p:sp>
      <p:graphicFrame>
        <p:nvGraphicFramePr>
          <p:cNvPr id="30" name="Object 29"/>
          <p:cNvGraphicFramePr>
            <a:graphicFrameLocks noChangeAspect="1"/>
          </p:cNvGraphicFramePr>
          <p:nvPr/>
        </p:nvGraphicFramePr>
        <p:xfrm>
          <a:off x="11085366" y="2598320"/>
          <a:ext cx="914400" cy="771525"/>
        </p:xfrm>
        <a:graphic>
          <a:graphicData uri="http://schemas.openxmlformats.org/presentationml/2006/ole">
            <mc:AlternateContent xmlns:mc="http://schemas.openxmlformats.org/markup-compatibility/2006">
              <mc:Choice xmlns:v="urn:schemas-microsoft-com:vml" Requires="v">
                <p:oleObj name="Acrobat Document" showAsIcon="1" r:id="rId6" imgW="914400" imgH="771480" progId="AcroExch.Document.11">
                  <p:embed/>
                </p:oleObj>
              </mc:Choice>
              <mc:Fallback>
                <p:oleObj name="Acrobat Document" showAsIcon="1" r:id="rId6" imgW="914400" imgH="771480" progId="AcroExch.Document.11">
                  <p:embed/>
                  <p:pic>
                    <p:nvPicPr>
                      <p:cNvPr id="30" name="Object 29"/>
                      <p:cNvPicPr/>
                      <p:nvPr/>
                    </p:nvPicPr>
                    <p:blipFill>
                      <a:blip r:embed="rId7"/>
                      <a:stretch>
                        <a:fillRect/>
                      </a:stretch>
                    </p:blipFill>
                    <p:spPr>
                      <a:xfrm>
                        <a:off x="11085366" y="2598320"/>
                        <a:ext cx="914400" cy="771525"/>
                      </a:xfrm>
                      <a:prstGeom prst="rect">
                        <a:avLst/>
                      </a:prstGeom>
                    </p:spPr>
                  </p:pic>
                </p:oleObj>
              </mc:Fallback>
            </mc:AlternateContent>
          </a:graphicData>
        </a:graphic>
      </p:graphicFrame>
      <p:sp>
        <p:nvSpPr>
          <p:cNvPr id="31" name="Isosceles Triangle 30">
            <a:hlinkClick r:id="rId8" action="ppaction://hlinksldjump"/>
          </p:cNvPr>
          <p:cNvSpPr/>
          <p:nvPr/>
        </p:nvSpPr>
        <p:spPr>
          <a:xfrm>
            <a:off x="11598442" y="6314173"/>
            <a:ext cx="536769" cy="494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Tree>
    <p:extLst>
      <p:ext uri="{BB962C8B-B14F-4D97-AF65-F5344CB8AC3E}">
        <p14:creationId xmlns:p14="http://schemas.microsoft.com/office/powerpoint/2010/main" val="2274969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76"/>
          <p:cNvSpPr txBox="1">
            <a:spLocks/>
          </p:cNvSpPr>
          <p:nvPr/>
        </p:nvSpPr>
        <p:spPr bwMode="auto">
          <a:xfrm>
            <a:off x="938827" y="85506"/>
            <a:ext cx="11113594"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US" sz="2800" b="1" dirty="0">
                <a:solidFill>
                  <a:schemeClr val="tx1"/>
                </a:solidFill>
              </a:rPr>
              <a:t>Cause verification – Material</a:t>
            </a:r>
          </a:p>
          <a:p>
            <a:pPr defTabSz="1207550">
              <a:defRPr/>
            </a:pPr>
            <a:r>
              <a:rPr lang="en-US" sz="2800" b="1" dirty="0">
                <a:solidFill>
                  <a:schemeClr val="tx1"/>
                </a:solidFill>
              </a:rPr>
              <a:t>Failed part analysis - </a:t>
            </a:r>
            <a:r>
              <a:rPr lang="en-US" sz="2800" b="1" dirty="0">
                <a:solidFill>
                  <a:srgbClr val="0000FF"/>
                </a:solidFill>
              </a:rPr>
              <a:t>Case 1</a:t>
            </a:r>
            <a:endParaRPr lang="en-GB" sz="2800" b="1" dirty="0">
              <a:solidFill>
                <a:srgbClr val="0000FF"/>
              </a:solidFill>
            </a:endParaRPr>
          </a:p>
        </p:txBody>
      </p:sp>
      <p:graphicFrame>
        <p:nvGraphicFramePr>
          <p:cNvPr id="12" name="Table 11"/>
          <p:cNvGraphicFramePr>
            <a:graphicFrameLocks noGrp="1"/>
          </p:cNvGraphicFramePr>
          <p:nvPr/>
        </p:nvGraphicFramePr>
        <p:xfrm>
          <a:off x="452705" y="1635989"/>
          <a:ext cx="4188692" cy="2743200"/>
        </p:xfrm>
        <a:graphic>
          <a:graphicData uri="http://schemas.openxmlformats.org/drawingml/2006/table">
            <a:tbl>
              <a:tblPr firstRow="1" bandRow="1">
                <a:tableStyleId>{5C22544A-7EE6-4342-B048-85BDC9FD1C3A}</a:tableStyleId>
              </a:tblPr>
              <a:tblGrid>
                <a:gridCol w="1528619">
                  <a:extLst>
                    <a:ext uri="{9D8B030D-6E8A-4147-A177-3AD203B41FA5}">
                      <a16:colId xmlns:a16="http://schemas.microsoft.com/office/drawing/2014/main" val="521575839"/>
                    </a:ext>
                  </a:extLst>
                </a:gridCol>
                <a:gridCol w="2660073">
                  <a:extLst>
                    <a:ext uri="{9D8B030D-6E8A-4147-A177-3AD203B41FA5}">
                      <a16:colId xmlns:a16="http://schemas.microsoft.com/office/drawing/2014/main" val="595689281"/>
                    </a:ext>
                  </a:extLst>
                </a:gridCol>
              </a:tblGrid>
              <a:tr h="370840">
                <a:tc>
                  <a:txBody>
                    <a:bodyPr/>
                    <a:lstStyle/>
                    <a:p>
                      <a:r>
                        <a:rPr lang="en-US" sz="1400" dirty="0">
                          <a:solidFill>
                            <a:sysClr val="windowText" lastClr="000000"/>
                          </a:solidFill>
                        </a:rPr>
                        <a:t>Claim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ysClr val="windowText" lastClr="000000"/>
                          </a:solidFill>
                        </a:rPr>
                        <a:t>27765304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8868645"/>
                  </a:ext>
                </a:extLst>
              </a:tr>
              <a:tr h="370840">
                <a:tc>
                  <a:txBody>
                    <a:bodyPr/>
                    <a:lstStyle/>
                    <a:p>
                      <a:r>
                        <a:rPr lang="en-US" sz="1400" dirty="0">
                          <a:solidFill>
                            <a:sysClr val="windowText" lastClr="000000"/>
                          </a:solidFill>
                        </a:rPr>
                        <a:t>Chassis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ysClr val="windowText" lastClr="000000"/>
                          </a:solidFill>
                        </a:rPr>
                        <a:t>MB1H3VLD3NREA4541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6216993"/>
                  </a:ext>
                </a:extLst>
              </a:tr>
              <a:tr h="370840">
                <a:tc>
                  <a:txBody>
                    <a:bodyPr/>
                    <a:lstStyle/>
                    <a:p>
                      <a:r>
                        <a:rPr lang="en-US" sz="1400" dirty="0" err="1">
                          <a:solidFill>
                            <a:sysClr val="windowText" lastClr="000000"/>
                          </a:solidFill>
                        </a:rPr>
                        <a:t>Veh</a:t>
                      </a:r>
                      <a:r>
                        <a:rPr lang="en-US" sz="1400" dirty="0">
                          <a:solidFill>
                            <a:sysClr val="windowText" lastClr="000000"/>
                          </a:solidFill>
                        </a:rPr>
                        <a:t>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sz="1400" dirty="0">
                          <a:solidFill>
                            <a:sysClr val="windowText" lastClr="000000"/>
                          </a:solidFill>
                        </a:rPr>
                        <a:t>N2825T   A 9SZF L3R3 M1 SBG ELC 14RBT</a:t>
                      </a:r>
                      <a:endParaRPr lang="en-US" sz="14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6152321"/>
                  </a:ext>
                </a:extLst>
              </a:tr>
              <a:tr h="370840">
                <a:tc>
                  <a:txBody>
                    <a:bodyPr/>
                    <a:lstStyle/>
                    <a:p>
                      <a:r>
                        <a:rPr lang="en-US" sz="1400" dirty="0">
                          <a:solidFill>
                            <a:sysClr val="windowText" lastClr="000000"/>
                          </a:solidFill>
                        </a:rPr>
                        <a:t>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ysClr val="windowText" lastClr="000000"/>
                          </a:solidFill>
                        </a:rPr>
                        <a:t>12-Sep-2022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3847243"/>
                  </a:ext>
                </a:extLst>
              </a:tr>
              <a:tr h="370840">
                <a:tc>
                  <a:txBody>
                    <a:bodyPr/>
                    <a:lstStyle/>
                    <a:p>
                      <a:r>
                        <a:rPr lang="en-US" sz="1400" dirty="0">
                          <a:solidFill>
                            <a:sysClr val="windowText" lastClr="000000"/>
                          </a:solidFill>
                        </a:rPr>
                        <a:t>DOF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ysClr val="windowText" lastClr="000000"/>
                          </a:solidFill>
                        </a:rPr>
                        <a:t>21-Nov-2022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1113587"/>
                  </a:ext>
                </a:extLst>
              </a:tr>
              <a:tr h="370840">
                <a:tc>
                  <a:txBody>
                    <a:bodyPr/>
                    <a:lstStyle/>
                    <a:p>
                      <a:r>
                        <a:rPr lang="en-US" sz="1400" dirty="0">
                          <a:solidFill>
                            <a:sysClr val="windowText" lastClr="000000"/>
                          </a:solidFill>
                        </a:rPr>
                        <a:t>Failed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ysClr val="windowText" lastClr="000000"/>
                          </a:solidFill>
                        </a:rPr>
                        <a:t>317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2044928"/>
                  </a:ext>
                </a:extLst>
              </a:tr>
              <a:tr h="370840">
                <a:tc>
                  <a:txBody>
                    <a:bodyPr/>
                    <a:lstStyle/>
                    <a:p>
                      <a:r>
                        <a:rPr lang="en-US" sz="1400" dirty="0">
                          <a:solidFill>
                            <a:sysClr val="windowText" lastClr="000000"/>
                          </a:solidFill>
                        </a:rPr>
                        <a:t>Dealer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ysClr val="windowText" lastClr="000000"/>
                          </a:solidFill>
                        </a:rPr>
                        <a:t>Durga Motors Company - Hassan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3867769"/>
                  </a:ext>
                </a:extLst>
              </a:tr>
            </a:tbl>
          </a:graphicData>
        </a:graphic>
      </p:graphicFrame>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47557" y="5215567"/>
            <a:ext cx="6253843" cy="1500922"/>
          </a:xfrm>
          <a:prstGeom prst="rect">
            <a:avLst/>
          </a:prstGeom>
        </p:spPr>
      </p:pic>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43450" y="1608145"/>
            <a:ext cx="6719207" cy="3265934"/>
          </a:xfrm>
          <a:prstGeom prst="rect">
            <a:avLst/>
          </a:prstGeom>
        </p:spPr>
      </p:pic>
      <p:sp>
        <p:nvSpPr>
          <p:cNvPr id="15" name="TextBox 14"/>
          <p:cNvSpPr txBox="1"/>
          <p:nvPr/>
        </p:nvSpPr>
        <p:spPr>
          <a:xfrm>
            <a:off x="4947557" y="1266657"/>
            <a:ext cx="4489562" cy="369332"/>
          </a:xfrm>
          <a:prstGeom prst="rect">
            <a:avLst/>
          </a:prstGeom>
          <a:noFill/>
        </p:spPr>
        <p:txBody>
          <a:bodyPr wrap="none" rtlCol="0">
            <a:spAutoFit/>
          </a:bodyPr>
          <a:lstStyle/>
          <a:p>
            <a:r>
              <a:rPr lang="en-US" dirty="0"/>
              <a:t>Cushion segment material – Conforms to spec</a:t>
            </a:r>
          </a:p>
        </p:txBody>
      </p:sp>
      <p:sp>
        <p:nvSpPr>
          <p:cNvPr id="16" name="TextBox 15"/>
          <p:cNvSpPr txBox="1"/>
          <p:nvPr/>
        </p:nvSpPr>
        <p:spPr>
          <a:xfrm>
            <a:off x="4947557" y="4846235"/>
            <a:ext cx="4558364" cy="369332"/>
          </a:xfrm>
          <a:prstGeom prst="rect">
            <a:avLst/>
          </a:prstGeom>
          <a:noFill/>
        </p:spPr>
        <p:txBody>
          <a:bodyPr wrap="none" rtlCol="0">
            <a:spAutoFit/>
          </a:bodyPr>
          <a:lstStyle/>
          <a:p>
            <a:r>
              <a:rPr lang="en-US" dirty="0"/>
              <a:t>Cushion segment hardness – Conforms to spec</a:t>
            </a:r>
          </a:p>
        </p:txBody>
      </p:sp>
      <p:sp>
        <p:nvSpPr>
          <p:cNvPr id="9" name="Isosceles Triangle 8">
            <a:hlinkClick r:id="rId4" action="ppaction://hlinksldjump"/>
          </p:cNvPr>
          <p:cNvSpPr/>
          <p:nvPr/>
        </p:nvSpPr>
        <p:spPr>
          <a:xfrm>
            <a:off x="11598442" y="6314173"/>
            <a:ext cx="536769" cy="494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Tree>
    <p:extLst>
      <p:ext uri="{BB962C8B-B14F-4D97-AF65-F5344CB8AC3E}">
        <p14:creationId xmlns:p14="http://schemas.microsoft.com/office/powerpoint/2010/main" val="1496865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6"/>
          <p:cNvSpPr txBox="1">
            <a:spLocks/>
          </p:cNvSpPr>
          <p:nvPr/>
        </p:nvSpPr>
        <p:spPr bwMode="auto">
          <a:xfrm>
            <a:off x="938827" y="85506"/>
            <a:ext cx="11113594"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US" sz="2800" b="1" dirty="0">
                <a:solidFill>
                  <a:schemeClr val="tx1"/>
                </a:solidFill>
              </a:rPr>
              <a:t>Cause verification – Material</a:t>
            </a:r>
          </a:p>
          <a:p>
            <a:pPr defTabSz="1207550">
              <a:defRPr/>
            </a:pPr>
            <a:r>
              <a:rPr lang="en-US" sz="2800" b="1" dirty="0">
                <a:solidFill>
                  <a:schemeClr val="tx1"/>
                </a:solidFill>
              </a:rPr>
              <a:t>Failed part analysis - </a:t>
            </a:r>
            <a:r>
              <a:rPr lang="en-US" sz="2800" b="1" dirty="0">
                <a:solidFill>
                  <a:srgbClr val="0000FF"/>
                </a:solidFill>
              </a:rPr>
              <a:t>Case 2</a:t>
            </a:r>
            <a:endParaRPr lang="en-GB" sz="2800" b="1" dirty="0">
              <a:solidFill>
                <a:srgbClr val="0000FF"/>
              </a:solidFill>
            </a:endParaRPr>
          </a:p>
        </p:txBody>
      </p:sp>
      <p:graphicFrame>
        <p:nvGraphicFramePr>
          <p:cNvPr id="5" name="Table 4"/>
          <p:cNvGraphicFramePr>
            <a:graphicFrameLocks noGrp="1"/>
          </p:cNvGraphicFramePr>
          <p:nvPr/>
        </p:nvGraphicFramePr>
        <p:xfrm>
          <a:off x="133926" y="1266657"/>
          <a:ext cx="4188692" cy="2595880"/>
        </p:xfrm>
        <a:graphic>
          <a:graphicData uri="http://schemas.openxmlformats.org/drawingml/2006/table">
            <a:tbl>
              <a:tblPr firstRow="1" bandRow="1">
                <a:tableStyleId>{5C22544A-7EE6-4342-B048-85BDC9FD1C3A}</a:tableStyleId>
              </a:tblPr>
              <a:tblGrid>
                <a:gridCol w="1528619">
                  <a:extLst>
                    <a:ext uri="{9D8B030D-6E8A-4147-A177-3AD203B41FA5}">
                      <a16:colId xmlns:a16="http://schemas.microsoft.com/office/drawing/2014/main" val="521575839"/>
                    </a:ext>
                  </a:extLst>
                </a:gridCol>
                <a:gridCol w="2660073">
                  <a:extLst>
                    <a:ext uri="{9D8B030D-6E8A-4147-A177-3AD203B41FA5}">
                      <a16:colId xmlns:a16="http://schemas.microsoft.com/office/drawing/2014/main" val="595689281"/>
                    </a:ext>
                  </a:extLst>
                </a:gridCol>
              </a:tblGrid>
              <a:tr h="370840">
                <a:tc>
                  <a:txBody>
                    <a:bodyPr/>
                    <a:lstStyle/>
                    <a:p>
                      <a:r>
                        <a:rPr lang="en-US" sz="1400" dirty="0">
                          <a:solidFill>
                            <a:sysClr val="windowText" lastClr="000000"/>
                          </a:solidFill>
                        </a:rPr>
                        <a:t>Claim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ysClr val="windowText" lastClr="000000"/>
                          </a:solidFill>
                        </a:rPr>
                        <a:t>26566347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8868645"/>
                  </a:ext>
                </a:extLst>
              </a:tr>
              <a:tr h="370840">
                <a:tc>
                  <a:txBody>
                    <a:bodyPr/>
                    <a:lstStyle/>
                    <a:p>
                      <a:r>
                        <a:rPr lang="en-US" sz="1400" dirty="0">
                          <a:solidFill>
                            <a:sysClr val="windowText" lastClr="000000"/>
                          </a:solidFill>
                        </a:rPr>
                        <a:t>Chassis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u="none" strike="noStrike" kern="1200" baseline="0" dirty="0">
                          <a:solidFill>
                            <a:schemeClr val="dk1"/>
                          </a:solidFill>
                          <a:latin typeface="+mn-lt"/>
                          <a:ea typeface="+mn-ea"/>
                          <a:cs typeface="+mn-cs"/>
                        </a:rPr>
                        <a:t>MB1XEVLD1MREP5312</a:t>
                      </a:r>
                      <a:endParaRPr lang="en-US" sz="14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6216993"/>
                  </a:ext>
                </a:extLst>
              </a:tr>
              <a:tr h="370840">
                <a:tc>
                  <a:txBody>
                    <a:bodyPr/>
                    <a:lstStyle/>
                    <a:p>
                      <a:r>
                        <a:rPr lang="en-US" sz="1400" dirty="0" err="1">
                          <a:solidFill>
                            <a:sysClr val="windowText" lastClr="000000"/>
                          </a:solidFill>
                        </a:rPr>
                        <a:t>Veh</a:t>
                      </a:r>
                      <a:r>
                        <a:rPr lang="en-US" sz="1400" dirty="0">
                          <a:solidFill>
                            <a:sysClr val="windowText" lastClr="000000"/>
                          </a:solidFill>
                        </a:rPr>
                        <a:t>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ysClr val="windowText" lastClr="000000"/>
                          </a:solidFill>
                        </a:rPr>
                        <a:t>N4825 10X4 DTLA Tipper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6152321"/>
                  </a:ext>
                </a:extLst>
              </a:tr>
              <a:tr h="370840">
                <a:tc>
                  <a:txBody>
                    <a:bodyPr/>
                    <a:lstStyle/>
                    <a:p>
                      <a:r>
                        <a:rPr lang="en-US" sz="1400" dirty="0">
                          <a:solidFill>
                            <a:sysClr val="windowText" lastClr="000000"/>
                          </a:solidFill>
                        </a:rPr>
                        <a:t>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ysClr val="windowText" lastClr="000000"/>
                          </a:solidFill>
                        </a:rPr>
                        <a:t>30-Sep-21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3847243"/>
                  </a:ext>
                </a:extLst>
              </a:tr>
              <a:tr h="370840">
                <a:tc>
                  <a:txBody>
                    <a:bodyPr/>
                    <a:lstStyle/>
                    <a:p>
                      <a:r>
                        <a:rPr lang="en-US" sz="1400" dirty="0">
                          <a:solidFill>
                            <a:sysClr val="windowText" lastClr="000000"/>
                          </a:solidFill>
                        </a:rPr>
                        <a:t>DOF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ysClr val="windowText" lastClr="000000"/>
                          </a:solidFill>
                        </a:rPr>
                        <a:t>28-Dec-21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1113587"/>
                  </a:ext>
                </a:extLst>
              </a:tr>
              <a:tr h="370840">
                <a:tc>
                  <a:txBody>
                    <a:bodyPr/>
                    <a:lstStyle/>
                    <a:p>
                      <a:r>
                        <a:rPr lang="en-US" sz="1400" dirty="0">
                          <a:solidFill>
                            <a:sysClr val="windowText" lastClr="000000"/>
                          </a:solidFill>
                        </a:rPr>
                        <a:t>Failed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ysClr val="windowText" lastClr="000000"/>
                          </a:solidFill>
                        </a:rPr>
                        <a:t>811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2044928"/>
                  </a:ext>
                </a:extLst>
              </a:tr>
              <a:tr h="370840">
                <a:tc>
                  <a:txBody>
                    <a:bodyPr/>
                    <a:lstStyle/>
                    <a:p>
                      <a:r>
                        <a:rPr lang="en-US" sz="1400" dirty="0">
                          <a:solidFill>
                            <a:sysClr val="windowText" lastClr="000000"/>
                          </a:solidFill>
                        </a:rPr>
                        <a:t>Dealer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ysClr val="windowText" lastClr="000000"/>
                          </a:solidFill>
                        </a:rPr>
                        <a:t>Shree Automotive-</a:t>
                      </a:r>
                      <a:r>
                        <a:rPr lang="en-US" sz="1400" dirty="0" err="1">
                          <a:solidFill>
                            <a:sysClr val="windowText" lastClr="000000"/>
                          </a:solidFill>
                        </a:rPr>
                        <a:t>Md</a:t>
                      </a:r>
                      <a:r>
                        <a:rPr lang="en-US" sz="1400" dirty="0">
                          <a:solidFill>
                            <a:sysClr val="windowText" lastClr="000000"/>
                          </a:solidFill>
                        </a:rPr>
                        <a:t> Bazaar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3867769"/>
                  </a:ext>
                </a:extLst>
              </a:tr>
            </a:tbl>
          </a:graphicData>
        </a:graphic>
      </p:graphicFrame>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13901" y="2343415"/>
            <a:ext cx="2895386" cy="1879969"/>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02982" y="2361791"/>
            <a:ext cx="2075200" cy="1902267"/>
          </a:xfrm>
          <a:prstGeom prst="rect">
            <a:avLst/>
          </a:prstGeom>
        </p:spPr>
      </p:pic>
      <p:sp>
        <p:nvSpPr>
          <p:cNvPr id="8" name="TextBox 7"/>
          <p:cNvSpPr txBox="1"/>
          <p:nvPr/>
        </p:nvSpPr>
        <p:spPr>
          <a:xfrm>
            <a:off x="8201961" y="2037767"/>
            <a:ext cx="3990039" cy="338554"/>
          </a:xfrm>
          <a:prstGeom prst="rect">
            <a:avLst/>
          </a:prstGeom>
          <a:noFill/>
        </p:spPr>
        <p:txBody>
          <a:bodyPr wrap="square" rtlCol="0">
            <a:spAutoFit/>
          </a:bodyPr>
          <a:lstStyle/>
          <a:p>
            <a:pPr algn="ctr"/>
            <a:r>
              <a:rPr lang="en-US" sz="1600" dirty="0"/>
              <a:t>Burn marks/ Thermal cracks in Pressure plate</a:t>
            </a:r>
          </a:p>
        </p:txBody>
      </p:sp>
      <p:sp>
        <p:nvSpPr>
          <p:cNvPr id="9" name="TextBox 8"/>
          <p:cNvSpPr txBox="1"/>
          <p:nvPr/>
        </p:nvSpPr>
        <p:spPr>
          <a:xfrm>
            <a:off x="6227154" y="2067635"/>
            <a:ext cx="1582869" cy="338554"/>
          </a:xfrm>
          <a:prstGeom prst="rect">
            <a:avLst/>
          </a:prstGeom>
          <a:noFill/>
        </p:spPr>
        <p:txBody>
          <a:bodyPr wrap="none" rtlCol="0">
            <a:spAutoFit/>
          </a:bodyPr>
          <a:lstStyle/>
          <a:p>
            <a:r>
              <a:rPr lang="en-US" sz="1600" dirty="0"/>
              <a:t>Clutch disc burnt</a:t>
            </a:r>
          </a:p>
        </p:txBody>
      </p:sp>
      <p:sp>
        <p:nvSpPr>
          <p:cNvPr id="10" name="TextBox 9"/>
          <p:cNvSpPr txBox="1"/>
          <p:nvPr/>
        </p:nvSpPr>
        <p:spPr>
          <a:xfrm>
            <a:off x="4322618" y="1210146"/>
            <a:ext cx="756355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Clutch cover assembly observed with burnt condition/ Thermal crack observed on the pressure plate friction surface </a:t>
            </a:r>
          </a:p>
          <a:p>
            <a:pPr marL="285750" indent="-285750">
              <a:buFont typeface="Arial" panose="020B0604020202020204" pitchFamily="34" charset="0"/>
              <a:buChar char="•"/>
            </a:pPr>
            <a:r>
              <a:rPr lang="en-US" sz="1400" dirty="0"/>
              <a:t>Clutch disc burnt</a:t>
            </a:r>
          </a:p>
          <a:p>
            <a:pPr marL="285750" indent="-285750">
              <a:buFont typeface="Arial" panose="020B0604020202020204" pitchFamily="34" charset="0"/>
              <a:buChar char="•"/>
            </a:pPr>
            <a:r>
              <a:rPr lang="en-US" sz="1400" dirty="0"/>
              <a:t>No actuation related issues noticed in this vehicle</a:t>
            </a: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7892" y="4217829"/>
            <a:ext cx="3968690" cy="2640171"/>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91595" y="4602264"/>
            <a:ext cx="4310962" cy="2255736"/>
          </a:xfrm>
          <a:prstGeom prst="rect">
            <a:avLst/>
          </a:prstGeom>
        </p:spPr>
      </p:pic>
      <p:sp>
        <p:nvSpPr>
          <p:cNvPr id="13" name="TextBox 12"/>
          <p:cNvSpPr txBox="1"/>
          <p:nvPr/>
        </p:nvSpPr>
        <p:spPr>
          <a:xfrm>
            <a:off x="224005" y="3886294"/>
            <a:ext cx="4521238" cy="307777"/>
          </a:xfrm>
          <a:prstGeom prst="rect">
            <a:avLst/>
          </a:prstGeom>
          <a:noFill/>
        </p:spPr>
        <p:txBody>
          <a:bodyPr wrap="none" rtlCol="0">
            <a:spAutoFit/>
          </a:bodyPr>
          <a:lstStyle/>
          <a:p>
            <a:r>
              <a:rPr lang="en-US" sz="1400" dirty="0"/>
              <a:t>Clutch disc functional parameters – </a:t>
            </a:r>
            <a:r>
              <a:rPr lang="en-US" sz="1400" b="1" dirty="0">
                <a:solidFill>
                  <a:srgbClr val="0000FF"/>
                </a:solidFill>
              </a:rPr>
              <a:t>No abnormalities found</a:t>
            </a:r>
          </a:p>
        </p:txBody>
      </p:sp>
      <p:sp>
        <p:nvSpPr>
          <p:cNvPr id="14" name="TextBox 13"/>
          <p:cNvSpPr txBox="1"/>
          <p:nvPr/>
        </p:nvSpPr>
        <p:spPr>
          <a:xfrm>
            <a:off x="6086457" y="4316695"/>
            <a:ext cx="4639090" cy="307777"/>
          </a:xfrm>
          <a:prstGeom prst="rect">
            <a:avLst/>
          </a:prstGeom>
          <a:noFill/>
        </p:spPr>
        <p:txBody>
          <a:bodyPr wrap="none" rtlCol="0">
            <a:spAutoFit/>
          </a:bodyPr>
          <a:lstStyle/>
          <a:p>
            <a:r>
              <a:rPr lang="en-US" sz="1400" dirty="0"/>
              <a:t>Clutch cover functional parameters – </a:t>
            </a:r>
            <a:r>
              <a:rPr lang="en-US" sz="1400" b="1" dirty="0">
                <a:solidFill>
                  <a:srgbClr val="0000FF"/>
                </a:solidFill>
              </a:rPr>
              <a:t>No abnormalities found</a:t>
            </a:r>
          </a:p>
        </p:txBody>
      </p:sp>
      <p:sp>
        <p:nvSpPr>
          <p:cNvPr id="15" name="Isosceles Triangle 14">
            <a:hlinkClick r:id="rId6" action="ppaction://hlinksldjump"/>
          </p:cNvPr>
          <p:cNvSpPr/>
          <p:nvPr/>
        </p:nvSpPr>
        <p:spPr>
          <a:xfrm>
            <a:off x="11598442" y="6314173"/>
            <a:ext cx="536769" cy="494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Tree>
    <p:extLst>
      <p:ext uri="{BB962C8B-B14F-4D97-AF65-F5344CB8AC3E}">
        <p14:creationId xmlns:p14="http://schemas.microsoft.com/office/powerpoint/2010/main" val="2140173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6"/>
          <p:cNvSpPr txBox="1">
            <a:spLocks/>
          </p:cNvSpPr>
          <p:nvPr/>
        </p:nvSpPr>
        <p:spPr bwMode="auto">
          <a:xfrm>
            <a:off x="938827" y="85506"/>
            <a:ext cx="11113594"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US" sz="2800" b="1" dirty="0">
                <a:solidFill>
                  <a:schemeClr val="tx1"/>
                </a:solidFill>
              </a:rPr>
              <a:t>Cause verification – Material</a:t>
            </a:r>
          </a:p>
          <a:p>
            <a:pPr defTabSz="1207550">
              <a:defRPr/>
            </a:pPr>
            <a:r>
              <a:rPr lang="en-US" sz="2800" b="1" dirty="0">
                <a:solidFill>
                  <a:schemeClr val="tx1"/>
                </a:solidFill>
              </a:rPr>
              <a:t>Failed part analysis - </a:t>
            </a:r>
            <a:r>
              <a:rPr lang="en-US" sz="2800" b="1" dirty="0">
                <a:solidFill>
                  <a:srgbClr val="0000FF"/>
                </a:solidFill>
              </a:rPr>
              <a:t>Case 3</a:t>
            </a:r>
            <a:endParaRPr lang="en-GB" sz="2800" b="1" dirty="0">
              <a:solidFill>
                <a:srgbClr val="0000FF"/>
              </a:solidFill>
            </a:endParaRPr>
          </a:p>
        </p:txBody>
      </p:sp>
      <p:graphicFrame>
        <p:nvGraphicFramePr>
          <p:cNvPr id="5" name="Table 4"/>
          <p:cNvGraphicFramePr>
            <a:graphicFrameLocks noGrp="1"/>
          </p:cNvGraphicFramePr>
          <p:nvPr/>
        </p:nvGraphicFramePr>
        <p:xfrm>
          <a:off x="133926" y="1266657"/>
          <a:ext cx="4188692" cy="2595880"/>
        </p:xfrm>
        <a:graphic>
          <a:graphicData uri="http://schemas.openxmlformats.org/drawingml/2006/table">
            <a:tbl>
              <a:tblPr firstRow="1" bandRow="1">
                <a:tableStyleId>{5C22544A-7EE6-4342-B048-85BDC9FD1C3A}</a:tableStyleId>
              </a:tblPr>
              <a:tblGrid>
                <a:gridCol w="1528619">
                  <a:extLst>
                    <a:ext uri="{9D8B030D-6E8A-4147-A177-3AD203B41FA5}">
                      <a16:colId xmlns:a16="http://schemas.microsoft.com/office/drawing/2014/main" val="521575839"/>
                    </a:ext>
                  </a:extLst>
                </a:gridCol>
                <a:gridCol w="2660073">
                  <a:extLst>
                    <a:ext uri="{9D8B030D-6E8A-4147-A177-3AD203B41FA5}">
                      <a16:colId xmlns:a16="http://schemas.microsoft.com/office/drawing/2014/main" val="595689281"/>
                    </a:ext>
                  </a:extLst>
                </a:gridCol>
              </a:tblGrid>
              <a:tr h="370840">
                <a:tc>
                  <a:txBody>
                    <a:bodyPr/>
                    <a:lstStyle/>
                    <a:p>
                      <a:r>
                        <a:rPr lang="en-US" sz="1400" dirty="0">
                          <a:solidFill>
                            <a:sysClr val="windowText" lastClr="000000"/>
                          </a:solidFill>
                        </a:rPr>
                        <a:t>Claim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ysClr val="windowText" lastClr="000000"/>
                          </a:solidFill>
                        </a:rPr>
                        <a:t>26703320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8868645"/>
                  </a:ext>
                </a:extLst>
              </a:tr>
              <a:tr h="370840">
                <a:tc>
                  <a:txBody>
                    <a:bodyPr/>
                    <a:lstStyle/>
                    <a:p>
                      <a:r>
                        <a:rPr lang="en-US" sz="1400" dirty="0">
                          <a:solidFill>
                            <a:sysClr val="windowText" lastClr="000000"/>
                          </a:solidFill>
                        </a:rPr>
                        <a:t>Chassis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kern="1200" dirty="0">
                          <a:solidFill>
                            <a:sysClr val="windowText" lastClr="000000"/>
                          </a:solidFill>
                          <a:latin typeface="+mn-lt"/>
                          <a:ea typeface="+mn-ea"/>
                          <a:cs typeface="+mn-cs"/>
                        </a:rPr>
                        <a:t>MB1JJVLD3MRBS3446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6216993"/>
                  </a:ext>
                </a:extLst>
              </a:tr>
              <a:tr h="370840">
                <a:tc>
                  <a:txBody>
                    <a:bodyPr/>
                    <a:lstStyle/>
                    <a:p>
                      <a:r>
                        <a:rPr lang="en-US" sz="1400" dirty="0" err="1">
                          <a:solidFill>
                            <a:sysClr val="windowText" lastClr="000000"/>
                          </a:solidFill>
                        </a:rPr>
                        <a:t>Veh</a:t>
                      </a:r>
                      <a:r>
                        <a:rPr lang="en-US" sz="1400" dirty="0">
                          <a:solidFill>
                            <a:sysClr val="windowText" lastClr="000000"/>
                          </a:solidFill>
                        </a:rPr>
                        <a:t>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kern="1200" dirty="0">
                          <a:solidFill>
                            <a:sysClr val="windowText" lastClr="000000"/>
                          </a:solidFill>
                          <a:latin typeface="+mn-lt"/>
                          <a:ea typeface="+mn-ea"/>
                          <a:cs typeface="+mn-cs"/>
                        </a:rPr>
                        <a:t>N3525 Tipper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6152321"/>
                  </a:ext>
                </a:extLst>
              </a:tr>
              <a:tr h="370840">
                <a:tc>
                  <a:txBody>
                    <a:bodyPr/>
                    <a:lstStyle/>
                    <a:p>
                      <a:r>
                        <a:rPr lang="en-US" sz="1400" dirty="0">
                          <a:solidFill>
                            <a:sysClr val="windowText" lastClr="000000"/>
                          </a:solidFill>
                        </a:rPr>
                        <a:t>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ysClr val="windowText" lastClr="000000"/>
                          </a:solidFill>
                        </a:rPr>
                        <a:t>04-Jan-22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3847243"/>
                  </a:ext>
                </a:extLst>
              </a:tr>
              <a:tr h="370840">
                <a:tc>
                  <a:txBody>
                    <a:bodyPr/>
                    <a:lstStyle/>
                    <a:p>
                      <a:r>
                        <a:rPr lang="en-US" sz="1400" dirty="0">
                          <a:solidFill>
                            <a:sysClr val="windowText" lastClr="000000"/>
                          </a:solidFill>
                        </a:rPr>
                        <a:t>DOF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ysClr val="windowText" lastClr="000000"/>
                          </a:solidFill>
                        </a:rPr>
                        <a:t>06-Feb-22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1113587"/>
                  </a:ext>
                </a:extLst>
              </a:tr>
              <a:tr h="370840">
                <a:tc>
                  <a:txBody>
                    <a:bodyPr/>
                    <a:lstStyle/>
                    <a:p>
                      <a:r>
                        <a:rPr lang="en-US" sz="1400" dirty="0">
                          <a:solidFill>
                            <a:sysClr val="windowText" lastClr="000000"/>
                          </a:solidFill>
                        </a:rPr>
                        <a:t>Failed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ysClr val="windowText" lastClr="000000"/>
                          </a:solidFill>
                        </a:rPr>
                        <a:t>159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2044928"/>
                  </a:ext>
                </a:extLst>
              </a:tr>
              <a:tr h="370840">
                <a:tc>
                  <a:txBody>
                    <a:bodyPr/>
                    <a:lstStyle/>
                    <a:p>
                      <a:r>
                        <a:rPr lang="en-US" sz="1400" dirty="0">
                          <a:solidFill>
                            <a:sysClr val="windowText" lastClr="000000"/>
                          </a:solidFill>
                        </a:rPr>
                        <a:t>Dealer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ysClr val="windowText" lastClr="000000"/>
                          </a:solidFill>
                        </a:rPr>
                        <a:t>TVS - </a:t>
                      </a:r>
                      <a:r>
                        <a:rPr lang="en-US" sz="1400" dirty="0" err="1">
                          <a:solidFill>
                            <a:sysClr val="windowText" lastClr="000000"/>
                          </a:solidFill>
                        </a:rPr>
                        <a:t>Perambulur</a:t>
                      </a:r>
                      <a:endParaRPr lang="en-US" sz="14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3867769"/>
                  </a:ext>
                </a:extLst>
              </a:tr>
            </a:tbl>
          </a:graphicData>
        </a:graphic>
      </p:graphicFrame>
      <p:sp>
        <p:nvSpPr>
          <p:cNvPr id="6" name="TextBox 5"/>
          <p:cNvSpPr txBox="1"/>
          <p:nvPr/>
        </p:nvSpPr>
        <p:spPr>
          <a:xfrm>
            <a:off x="7140195" y="2069928"/>
            <a:ext cx="2803312" cy="338554"/>
          </a:xfrm>
          <a:prstGeom prst="rect">
            <a:avLst/>
          </a:prstGeom>
          <a:noFill/>
        </p:spPr>
        <p:txBody>
          <a:bodyPr wrap="square" rtlCol="0">
            <a:spAutoFit/>
          </a:bodyPr>
          <a:lstStyle/>
          <a:p>
            <a:pPr algn="ctr"/>
            <a:r>
              <a:rPr lang="en-US" sz="1600" dirty="0"/>
              <a:t>Burn marks in Pressure plate</a:t>
            </a:r>
          </a:p>
        </p:txBody>
      </p:sp>
      <p:sp>
        <p:nvSpPr>
          <p:cNvPr id="7" name="TextBox 6"/>
          <p:cNvSpPr txBox="1"/>
          <p:nvPr/>
        </p:nvSpPr>
        <p:spPr>
          <a:xfrm>
            <a:off x="4322618" y="1192404"/>
            <a:ext cx="756355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Clutch cover assembly observed with burnt condition/ Thermal crack observed on the pressure plate friction surface </a:t>
            </a:r>
          </a:p>
          <a:p>
            <a:pPr marL="285750" indent="-285750">
              <a:buFont typeface="Arial" panose="020B0604020202020204" pitchFamily="34" charset="0"/>
              <a:buChar char="•"/>
            </a:pPr>
            <a:r>
              <a:rPr lang="en-US" sz="1400" dirty="0"/>
              <a:t>No actuation related issues noticed in this vehicle</a:t>
            </a:r>
          </a:p>
          <a:p>
            <a:endParaRPr lang="en-US" sz="1400" dirty="0"/>
          </a:p>
        </p:txBody>
      </p:sp>
      <p:sp>
        <p:nvSpPr>
          <p:cNvPr id="8" name="TextBox 7"/>
          <p:cNvSpPr txBox="1"/>
          <p:nvPr/>
        </p:nvSpPr>
        <p:spPr>
          <a:xfrm>
            <a:off x="494123" y="4000184"/>
            <a:ext cx="4639090" cy="307777"/>
          </a:xfrm>
          <a:prstGeom prst="rect">
            <a:avLst/>
          </a:prstGeom>
          <a:noFill/>
        </p:spPr>
        <p:txBody>
          <a:bodyPr wrap="none" rtlCol="0">
            <a:spAutoFit/>
          </a:bodyPr>
          <a:lstStyle/>
          <a:p>
            <a:r>
              <a:rPr lang="en-US" sz="1400" dirty="0"/>
              <a:t>Clutch cover functional parameters – </a:t>
            </a:r>
            <a:r>
              <a:rPr lang="en-US" sz="1400" b="1" dirty="0">
                <a:solidFill>
                  <a:srgbClr val="0000FF"/>
                </a:solidFill>
              </a:rPr>
              <a:t>No abnormalities found</a:t>
            </a: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60123" y="2408482"/>
            <a:ext cx="2462195" cy="2338848"/>
          </a:xfrm>
          <a:prstGeom prst="rect">
            <a:avLst/>
          </a:prstGeom>
        </p:spPr>
      </p:pic>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42161" y="2408483"/>
            <a:ext cx="3444007" cy="2280028"/>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5049" y="4307961"/>
            <a:ext cx="4968164" cy="2631287"/>
          </a:xfrm>
          <a:prstGeom prst="rect">
            <a:avLst/>
          </a:prstGeom>
        </p:spPr>
      </p:pic>
      <p:sp>
        <p:nvSpPr>
          <p:cNvPr id="12" name="Oval Callout 11"/>
          <p:cNvSpPr/>
          <p:nvPr/>
        </p:nvSpPr>
        <p:spPr>
          <a:xfrm>
            <a:off x="5430982" y="5347855"/>
            <a:ext cx="1593273" cy="484909"/>
          </a:xfrm>
          <a:prstGeom prst="wedgeEllipseCallout">
            <a:avLst>
              <a:gd name="adj1" fmla="val -66987"/>
              <a:gd name="adj2" fmla="val -288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Due to burnt</a:t>
            </a:r>
          </a:p>
        </p:txBody>
      </p:sp>
      <p:sp>
        <p:nvSpPr>
          <p:cNvPr id="13" name="Isosceles Triangle 12">
            <a:hlinkClick r:id="rId5" action="ppaction://hlinksldjump"/>
          </p:cNvPr>
          <p:cNvSpPr/>
          <p:nvPr/>
        </p:nvSpPr>
        <p:spPr>
          <a:xfrm>
            <a:off x="11598442" y="6314173"/>
            <a:ext cx="536769" cy="494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Tree>
    <p:extLst>
      <p:ext uri="{BB962C8B-B14F-4D97-AF65-F5344CB8AC3E}">
        <p14:creationId xmlns:p14="http://schemas.microsoft.com/office/powerpoint/2010/main" val="3774829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76"/>
          <p:cNvSpPr txBox="1">
            <a:spLocks/>
          </p:cNvSpPr>
          <p:nvPr/>
        </p:nvSpPr>
        <p:spPr bwMode="auto">
          <a:xfrm>
            <a:off x="844914" y="122992"/>
            <a:ext cx="10398673"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GB" sz="2800" b="1" dirty="0" err="1">
                <a:solidFill>
                  <a:schemeClr val="tx1"/>
                </a:solidFill>
              </a:rPr>
              <a:t>Luk</a:t>
            </a:r>
            <a:r>
              <a:rPr lang="en-GB" sz="2800" b="1" dirty="0">
                <a:solidFill>
                  <a:schemeClr val="tx1"/>
                </a:solidFill>
              </a:rPr>
              <a:t> 395 Clutch burnt</a:t>
            </a:r>
          </a:p>
        </p:txBody>
      </p:sp>
      <p:graphicFrame>
        <p:nvGraphicFramePr>
          <p:cNvPr id="10" name="Table 9">
            <a:extLst>
              <a:ext uri="{FF2B5EF4-FFF2-40B4-BE49-F238E27FC236}">
                <a16:creationId xmlns:a16="http://schemas.microsoft.com/office/drawing/2014/main" id="{17EBB30B-142B-49F6-B59F-979DE6BF306B}"/>
              </a:ext>
            </a:extLst>
          </p:cNvPr>
          <p:cNvGraphicFramePr>
            <a:graphicFrameLocks noGrp="1"/>
          </p:cNvGraphicFramePr>
          <p:nvPr>
            <p:extLst>
              <p:ext uri="{D42A27DB-BD31-4B8C-83A1-F6EECF244321}">
                <p14:modId xmlns:p14="http://schemas.microsoft.com/office/powerpoint/2010/main" val="2133004658"/>
              </p:ext>
            </p:extLst>
          </p:nvPr>
        </p:nvGraphicFramePr>
        <p:xfrm>
          <a:off x="47635" y="1154000"/>
          <a:ext cx="12127323" cy="5704017"/>
        </p:xfrm>
        <a:graphic>
          <a:graphicData uri="http://schemas.openxmlformats.org/drawingml/2006/table">
            <a:tbl>
              <a:tblPr firstRow="1" bandRow="1">
                <a:tableStyleId>{5C22544A-7EE6-4342-B048-85BDC9FD1C3A}</a:tableStyleId>
              </a:tblPr>
              <a:tblGrid>
                <a:gridCol w="332006">
                  <a:extLst>
                    <a:ext uri="{9D8B030D-6E8A-4147-A177-3AD203B41FA5}">
                      <a16:colId xmlns:a16="http://schemas.microsoft.com/office/drawing/2014/main" val="20000"/>
                    </a:ext>
                  </a:extLst>
                </a:gridCol>
                <a:gridCol w="1535549">
                  <a:extLst>
                    <a:ext uri="{9D8B030D-6E8A-4147-A177-3AD203B41FA5}">
                      <a16:colId xmlns:a16="http://schemas.microsoft.com/office/drawing/2014/main" val="4227988045"/>
                    </a:ext>
                  </a:extLst>
                </a:gridCol>
                <a:gridCol w="3057073">
                  <a:extLst>
                    <a:ext uri="{9D8B030D-6E8A-4147-A177-3AD203B41FA5}">
                      <a16:colId xmlns:a16="http://schemas.microsoft.com/office/drawing/2014/main" val="20002"/>
                    </a:ext>
                  </a:extLst>
                </a:gridCol>
                <a:gridCol w="1105494">
                  <a:extLst>
                    <a:ext uri="{9D8B030D-6E8A-4147-A177-3AD203B41FA5}">
                      <a16:colId xmlns:a16="http://schemas.microsoft.com/office/drawing/2014/main" val="3015479297"/>
                    </a:ext>
                  </a:extLst>
                </a:gridCol>
                <a:gridCol w="1524046">
                  <a:extLst>
                    <a:ext uri="{9D8B030D-6E8A-4147-A177-3AD203B41FA5}">
                      <a16:colId xmlns:a16="http://schemas.microsoft.com/office/drawing/2014/main" val="1391310894"/>
                    </a:ext>
                  </a:extLst>
                </a:gridCol>
                <a:gridCol w="1546700">
                  <a:extLst>
                    <a:ext uri="{9D8B030D-6E8A-4147-A177-3AD203B41FA5}">
                      <a16:colId xmlns:a16="http://schemas.microsoft.com/office/drawing/2014/main" val="2969365988"/>
                    </a:ext>
                  </a:extLst>
                </a:gridCol>
                <a:gridCol w="1119116">
                  <a:extLst>
                    <a:ext uri="{9D8B030D-6E8A-4147-A177-3AD203B41FA5}">
                      <a16:colId xmlns:a16="http://schemas.microsoft.com/office/drawing/2014/main" val="3551572008"/>
                    </a:ext>
                  </a:extLst>
                </a:gridCol>
                <a:gridCol w="1907339">
                  <a:extLst>
                    <a:ext uri="{9D8B030D-6E8A-4147-A177-3AD203B41FA5}">
                      <a16:colId xmlns:a16="http://schemas.microsoft.com/office/drawing/2014/main" val="3470359945"/>
                    </a:ext>
                  </a:extLst>
                </a:gridCol>
              </a:tblGrid>
              <a:tr h="0">
                <a:tc rowSpan="2" gridSpan="2">
                  <a:txBody>
                    <a:bodyPr/>
                    <a:lstStyle/>
                    <a:p>
                      <a:pPr marL="0" algn="l" defTabSz="914400" rtl="0" eaLnBrk="1" latinLnBrk="0" hangingPunct="1"/>
                      <a:r>
                        <a:rPr lang="en-US" sz="1400" b="1" kern="1200" dirty="0">
                          <a:solidFill>
                            <a:schemeClr val="bg1"/>
                          </a:solidFill>
                          <a:latin typeface="+mn-lt"/>
                          <a:ea typeface="+mn-ea"/>
                          <a:cs typeface="+mn-cs"/>
                        </a:rPr>
                        <a:t>Complaint / Problem details</a:t>
                      </a:r>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rowSpan="2" hMerge="1">
                  <a:txBody>
                    <a:bodyPr/>
                    <a:lstStyle/>
                    <a:p>
                      <a:endParaRPr lang="en-US"/>
                    </a:p>
                  </a:txBody>
                  <a:tcPr/>
                </a:tc>
                <a:tc rowSpan="2" gridSpan="4">
                  <a:txBody>
                    <a:bodyPr/>
                    <a:lstStyle/>
                    <a:p>
                      <a:pPr lvl="0">
                        <a:buNone/>
                      </a:pPr>
                      <a:r>
                        <a:rPr lang="en-US" sz="1400" b="0" i="0" u="none" strike="noStrike" kern="1200" baseline="0" noProof="0" dirty="0">
                          <a:solidFill>
                            <a:schemeClr val="tx1"/>
                          </a:solidFill>
                          <a:latin typeface="Calibri"/>
                        </a:rPr>
                        <a:t>Luk 395 </a:t>
                      </a:r>
                      <a:r>
                        <a:rPr lang="en-US" sz="1400" b="0" i="0" u="none" strike="noStrike" kern="1200" baseline="0" noProof="0" dirty="0" err="1">
                          <a:solidFill>
                            <a:schemeClr val="tx1"/>
                          </a:solidFill>
                          <a:latin typeface="Calibri"/>
                        </a:rPr>
                        <a:t>dia</a:t>
                      </a:r>
                      <a:r>
                        <a:rPr lang="en-US" sz="1400" b="0" i="0" u="none" strike="noStrike" kern="1200" baseline="0" noProof="0" dirty="0">
                          <a:solidFill>
                            <a:schemeClr val="tx1"/>
                          </a:solidFill>
                          <a:latin typeface="Calibri"/>
                        </a:rPr>
                        <a:t> clutch burnt</a:t>
                      </a:r>
                      <a:endParaRPr lang="en-US" sz="1400" b="0" i="0" u="none" strike="noStrike" kern="1200" baseline="0" noProof="0" dirty="0">
                        <a:solidFill>
                          <a:schemeClr val="tx1"/>
                        </a:solidFill>
                      </a:endParaRPr>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rowSpan="2"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lang="en-US"/>
                    </a:p>
                  </a:txBody>
                  <a:tcPr/>
                </a:tc>
                <a:tc>
                  <a:txBody>
                    <a:bodyPr/>
                    <a:lstStyle/>
                    <a:p>
                      <a:pPr marL="0" algn="ctr" defTabSz="914400" rtl="0" eaLnBrk="1" latinLnBrk="0" hangingPunct="1"/>
                      <a:r>
                        <a:rPr lang="en-US" sz="1400" b="1" kern="1200" dirty="0">
                          <a:solidFill>
                            <a:schemeClr val="bg1"/>
                          </a:solidFill>
                          <a:latin typeface="+mn-lt"/>
                          <a:ea typeface="+mn-ea"/>
                          <a:cs typeface="+mn-cs"/>
                        </a:rPr>
                        <a:t>Issue status</a:t>
                      </a:r>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endParaRPr lang="en-US" sz="1400" b="0" kern="1200" baseline="0" dirty="0">
                        <a:solidFill>
                          <a:schemeClr val="tx1"/>
                        </a:solidFill>
                        <a:latin typeface="+mn-lt"/>
                        <a:ea typeface="+mn-ea"/>
                        <a:cs typeface="+mn-cs"/>
                      </a:endParaRPr>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4541415"/>
                  </a:ext>
                </a:extLst>
              </a:tr>
              <a:tr h="0">
                <a:tc gridSpan="2" vMerge="1">
                  <a:txBody>
                    <a:bodyPr/>
                    <a:lstStyle/>
                    <a:p>
                      <a:endParaRPr lang="en-US"/>
                    </a:p>
                  </a:txBody>
                  <a:tcPr/>
                </a:tc>
                <a:tc hMerge="1" vMerge="1">
                  <a:txBody>
                    <a:bodyPr/>
                    <a:lstStyle/>
                    <a:p>
                      <a:endParaRPr lang="en-US"/>
                    </a:p>
                  </a:txBody>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algn="ctr" defTabSz="914400" rtl="0" eaLnBrk="1" latinLnBrk="0" hangingPunct="1"/>
                      <a:r>
                        <a:rPr lang="en-US" sz="1400" b="1" kern="1200" dirty="0">
                          <a:solidFill>
                            <a:schemeClr val="bg1"/>
                          </a:solidFill>
                          <a:latin typeface="+mn-lt"/>
                          <a:ea typeface="+mn-ea"/>
                          <a:cs typeface="+mn-cs"/>
                        </a:rPr>
                        <a:t>Issue grade</a:t>
                      </a:r>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endParaRPr lang="en-US" sz="1400" b="0" kern="1200" baseline="0" dirty="0">
                        <a:solidFill>
                          <a:schemeClr val="tx1"/>
                        </a:solidFill>
                        <a:latin typeface="+mn-lt"/>
                        <a:ea typeface="+mn-ea"/>
                        <a:cs typeface="+mn-cs"/>
                      </a:endParaRPr>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7397094"/>
                  </a:ext>
                </a:extLst>
              </a:tr>
              <a:tr h="287804">
                <a:tc gridSpan="2">
                  <a:txBody>
                    <a:bodyPr/>
                    <a:lstStyle/>
                    <a:p>
                      <a:pPr marL="0" algn="l" defTabSz="914400" rtl="0" eaLnBrk="1" latinLnBrk="0" hangingPunct="1"/>
                      <a:r>
                        <a:rPr lang="en-US" sz="1400" b="1" kern="1200" dirty="0">
                          <a:solidFill>
                            <a:schemeClr val="bg1"/>
                          </a:solidFill>
                          <a:latin typeface="+mn-lt"/>
                          <a:ea typeface="+mn-ea"/>
                          <a:cs typeface="+mn-cs"/>
                        </a:rPr>
                        <a:t>Model</a:t>
                      </a:r>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hMerge="1">
                  <a:txBody>
                    <a:bodyPr/>
                    <a:lstStyle/>
                    <a:p>
                      <a:endParaRPr lang="en-US"/>
                    </a:p>
                  </a:txBody>
                  <a:tcPr/>
                </a:tc>
                <a:tc>
                  <a:txBody>
                    <a:bodyPr/>
                    <a:lstStyle/>
                    <a:p>
                      <a:r>
                        <a:rPr lang="en-IN" sz="1400" dirty="0"/>
                        <a:t>3525/2825/4825</a:t>
                      </a:r>
                      <a:r>
                        <a:rPr lang="en-IN" sz="1400" baseline="0" dirty="0"/>
                        <a:t> T, 5525/5425/5225 TT, 4825 H, 2825 6X4 H</a:t>
                      </a:r>
                      <a:endParaRPr lang="en-IN" sz="1400" dirty="0"/>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400" b="1" kern="1200" dirty="0">
                          <a:solidFill>
                            <a:schemeClr val="bg1"/>
                          </a:solidFill>
                          <a:latin typeface="+mn-lt"/>
                          <a:ea typeface="+mn-ea"/>
                          <a:cs typeface="+mn-cs"/>
                        </a:rPr>
                        <a:t>Failure KM</a:t>
                      </a:r>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gridSpan="2">
                  <a:txBody>
                    <a:bodyPr/>
                    <a:lstStyle/>
                    <a:p>
                      <a:r>
                        <a:rPr lang="en-US" sz="1400" b="0" kern="1200" baseline="0" dirty="0" err="1">
                          <a:solidFill>
                            <a:schemeClr val="tx1"/>
                          </a:solidFill>
                          <a:latin typeface="+mn-lt"/>
                          <a:ea typeface="+mn-ea"/>
                          <a:cs typeface="+mn-cs"/>
                        </a:rPr>
                        <a:t>Avg</a:t>
                      </a:r>
                      <a:r>
                        <a:rPr lang="en-US" sz="1400" b="0" kern="1200" baseline="0" dirty="0">
                          <a:solidFill>
                            <a:schemeClr val="tx1"/>
                          </a:solidFill>
                          <a:latin typeface="+mn-lt"/>
                          <a:ea typeface="+mn-ea"/>
                          <a:cs typeface="+mn-cs"/>
                        </a:rPr>
                        <a:t> 1570 hours/ 62K km</a:t>
                      </a:r>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400" b="1" kern="1200" dirty="0">
                          <a:solidFill>
                            <a:schemeClr val="bg1"/>
                          </a:solidFill>
                          <a:latin typeface="+mn-lt"/>
                          <a:ea typeface="+mn-ea"/>
                          <a:cs typeface="+mn-cs"/>
                        </a:rPr>
                        <a:t>Data period</a:t>
                      </a:r>
                    </a:p>
                  </a:txBody>
                  <a:tcPr marL="91437" marR="91437"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algn="ctr" defTabSz="914400" rtl="0" eaLnBrk="1" latinLnBrk="0" hangingPunct="1"/>
                      <a:r>
                        <a:rPr lang="en-US" sz="1400" b="0" kern="1200" baseline="0" dirty="0">
                          <a:solidFill>
                            <a:schemeClr val="tx1"/>
                          </a:solidFill>
                          <a:latin typeface="+mn-lt"/>
                          <a:ea typeface="+mn-ea"/>
                          <a:cs typeface="+mn-cs"/>
                        </a:rPr>
                        <a:t>BS6 till Feb’23</a:t>
                      </a:r>
                    </a:p>
                  </a:txBody>
                  <a:tcPr marL="91437" marR="91437"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3557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mn-lt"/>
                        </a:rPr>
                        <a:t>Mfg plant</a:t>
                      </a:r>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hMerge="1">
                  <a:txBody>
                    <a:bodyPr/>
                    <a:lstStyle/>
                    <a:p>
                      <a:endParaRPr lang="en-US"/>
                    </a:p>
                  </a:txBody>
                  <a:tcPr/>
                </a:tc>
                <a:tc>
                  <a:txBody>
                    <a:bodyPr/>
                    <a:lstStyle/>
                    <a:p>
                      <a:r>
                        <a:rPr lang="en-US" sz="1400" b="0" kern="1200" baseline="0" dirty="0">
                          <a:solidFill>
                            <a:schemeClr val="tx1"/>
                          </a:solidFill>
                          <a:latin typeface="+mn-lt"/>
                          <a:ea typeface="+mn-ea"/>
                          <a:cs typeface="+mn-cs"/>
                        </a:rPr>
                        <a:t>H2 &amp; PNR</a:t>
                      </a:r>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400" b="1" kern="1200" dirty="0">
                          <a:solidFill>
                            <a:schemeClr val="bg1"/>
                          </a:solidFill>
                          <a:latin typeface="+mn-lt"/>
                          <a:ea typeface="+mn-ea"/>
                          <a:cs typeface="+mn-cs"/>
                        </a:rPr>
                        <a:t>No of cases</a:t>
                      </a:r>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gridSpan="4">
                  <a:txBody>
                    <a:bodyPr/>
                    <a:lstStyle/>
                    <a:p>
                      <a:r>
                        <a:rPr lang="en-US" sz="1400" b="0" kern="1200" baseline="0" dirty="0">
                          <a:solidFill>
                            <a:schemeClr val="tx1"/>
                          </a:solidFill>
                          <a:latin typeface="+mn-lt"/>
                          <a:ea typeface="+mn-ea"/>
                          <a:cs typeface="+mn-cs"/>
                        </a:rPr>
                        <a:t>7849</a:t>
                      </a:r>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pPr marL="0" algn="ctr" defTabSz="914400" rtl="0" eaLnBrk="1" latinLnBrk="0" hangingPunct="1"/>
                      <a:endParaRPr lang="en-US" sz="1400" b="1" kern="1200" dirty="0">
                        <a:solidFill>
                          <a:schemeClr val="bg1"/>
                        </a:solidFill>
                        <a:latin typeface="+mn-lt"/>
                        <a:ea typeface="+mn-ea"/>
                        <a:cs typeface="+mn-cs"/>
                      </a:endParaRPr>
                    </a:p>
                  </a:txBody>
                  <a:tcPr marL="91437" marR="91437"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hMerge="1">
                  <a:txBody>
                    <a:bodyPr/>
                    <a:lstStyle/>
                    <a:p>
                      <a:pPr marL="0" algn="ctr" defTabSz="914400" rtl="0" eaLnBrk="1" latinLnBrk="0" hangingPunct="1"/>
                      <a:endParaRPr lang="en-US" sz="1400" b="0" kern="1200" baseline="0" dirty="0">
                        <a:solidFill>
                          <a:schemeClr val="tx1"/>
                        </a:solidFill>
                        <a:latin typeface="+mn-lt"/>
                        <a:ea typeface="+mn-ea"/>
                        <a:cs typeface="+mn-cs"/>
                      </a:endParaRPr>
                    </a:p>
                  </a:txBody>
                  <a:tcPr marL="91437" marR="91437"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35570">
                <a:tc rowSpan="2">
                  <a:txBody>
                    <a:bodyPr/>
                    <a:lstStyle/>
                    <a:p>
                      <a:pPr marL="0" lvl="0" indent="0" algn="ctr">
                        <a:buFont typeface="Arial" panose="020B0604020202020204" pitchFamily="34" charset="0"/>
                        <a:buNone/>
                      </a:pPr>
                      <a:r>
                        <a:rPr lang="en-US" sz="1400" b="1" u="none" kern="1200" baseline="0" dirty="0">
                          <a:solidFill>
                            <a:schemeClr val="bg1"/>
                          </a:solidFill>
                          <a:latin typeface="+mj-lt"/>
                          <a:ea typeface="+mn-ea"/>
                          <a:cs typeface="+mn-cs"/>
                        </a:rPr>
                        <a:t>Observation/ Root cause</a:t>
                      </a:r>
                    </a:p>
                  </a:txBody>
                  <a:tcPr marL="91437" marR="91437" marT="45728" marB="45728"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rowSpan="2" gridSpan="4">
                  <a:txBody>
                    <a:bodyPr/>
                    <a:lstStyle/>
                    <a:p>
                      <a:pPr marL="171450" lvl="0" indent="-171450">
                        <a:lnSpc>
                          <a:spcPct val="100000"/>
                        </a:lnSpc>
                        <a:buFont typeface="Arial" panose="020B0604020202020204" pitchFamily="34" charset="0"/>
                        <a:buChar char="•"/>
                      </a:pPr>
                      <a:r>
                        <a:rPr lang="en-US" sz="1200" kern="1200" dirty="0">
                          <a:solidFill>
                            <a:schemeClr val="dk1"/>
                          </a:solidFill>
                          <a:effectLst/>
                          <a:latin typeface="+mn-lt"/>
                          <a:ea typeface="+mn-ea"/>
                          <a:cs typeface="+mn-cs"/>
                        </a:rPr>
                        <a:t>Burnt marks</a:t>
                      </a:r>
                      <a:r>
                        <a:rPr lang="en-US" sz="1200" kern="1200" baseline="0" dirty="0">
                          <a:solidFill>
                            <a:schemeClr val="dk1"/>
                          </a:solidFill>
                          <a:effectLst/>
                          <a:latin typeface="+mn-lt"/>
                          <a:ea typeface="+mn-ea"/>
                          <a:cs typeface="+mn-cs"/>
                        </a:rPr>
                        <a:t> found in pressure plate/ disc. Thermal cracks found in pressure plate</a:t>
                      </a:r>
                    </a:p>
                    <a:p>
                      <a:pPr marL="171450" lvl="0" indent="-171450">
                        <a:lnSpc>
                          <a:spcPct val="100000"/>
                        </a:lnSpc>
                        <a:buFont typeface="Arial" panose="020B0604020202020204" pitchFamily="34" charset="0"/>
                        <a:buChar char="•"/>
                      </a:pPr>
                      <a:r>
                        <a:rPr lang="en-US" sz="1200" kern="1200" baseline="0" dirty="0">
                          <a:solidFill>
                            <a:schemeClr val="dk1"/>
                          </a:solidFill>
                          <a:effectLst/>
                          <a:latin typeface="+mn-lt"/>
                          <a:ea typeface="+mn-ea"/>
                          <a:cs typeface="+mn-cs"/>
                        </a:rPr>
                        <a:t>No abnormalities found in pressure plate material. Clamp load in failed cover assy conforms to spec</a:t>
                      </a:r>
                    </a:p>
                    <a:p>
                      <a:pPr marL="171450" lvl="0" indent="-171450">
                        <a:lnSpc>
                          <a:spcPct val="100000"/>
                        </a:lnSpc>
                        <a:buFont typeface="Arial" panose="020B0604020202020204" pitchFamily="34" charset="0"/>
                        <a:buChar char="•"/>
                      </a:pPr>
                      <a:r>
                        <a:rPr lang="en-US" sz="1200" kern="1200" baseline="0" dirty="0">
                          <a:solidFill>
                            <a:schemeClr val="dk1"/>
                          </a:solidFill>
                          <a:effectLst/>
                          <a:latin typeface="+mn-lt"/>
                          <a:ea typeface="+mn-ea"/>
                          <a:cs typeface="+mn-cs"/>
                        </a:rPr>
                        <a:t>No clutch actuation related issues observed in 73% of clutch burnt failures</a:t>
                      </a:r>
                    </a:p>
                    <a:p>
                      <a:pPr marL="171450" lvl="0" indent="-171450">
                        <a:lnSpc>
                          <a:spcPct val="100000"/>
                        </a:lnSpc>
                        <a:buFont typeface="Arial" panose="020B0604020202020204" pitchFamily="34" charset="0"/>
                        <a:buChar char="•"/>
                      </a:pPr>
                      <a:r>
                        <a:rPr lang="en-US" sz="1200" kern="1200" baseline="0" dirty="0">
                          <a:solidFill>
                            <a:schemeClr val="dk1"/>
                          </a:solidFill>
                          <a:effectLst/>
                          <a:latin typeface="+mn-lt"/>
                          <a:ea typeface="+mn-ea"/>
                          <a:cs typeface="+mn-cs"/>
                        </a:rPr>
                        <a:t>Field study carried out in </a:t>
                      </a:r>
                      <a:r>
                        <a:rPr lang="en-US" sz="1200" kern="1200" baseline="0" dirty="0" err="1">
                          <a:solidFill>
                            <a:schemeClr val="dk1"/>
                          </a:solidFill>
                          <a:effectLst/>
                          <a:latin typeface="+mn-lt"/>
                          <a:ea typeface="+mn-ea"/>
                          <a:cs typeface="+mn-cs"/>
                        </a:rPr>
                        <a:t>Flyash</a:t>
                      </a:r>
                      <a:r>
                        <a:rPr lang="en-US" sz="1200" kern="1200" baseline="0" dirty="0">
                          <a:solidFill>
                            <a:schemeClr val="dk1"/>
                          </a:solidFill>
                          <a:effectLst/>
                          <a:latin typeface="+mn-lt"/>
                          <a:ea typeface="+mn-ea"/>
                          <a:cs typeface="+mn-cs"/>
                        </a:rPr>
                        <a:t> application – wheel slip/ wheel lock found in loading point</a:t>
                      </a:r>
                    </a:p>
                    <a:p>
                      <a:pPr marL="171450" lvl="0" indent="-171450">
                        <a:lnSpc>
                          <a:spcPct val="100000"/>
                        </a:lnSpc>
                        <a:buFont typeface="Arial" panose="020B0604020202020204" pitchFamily="34" charset="0"/>
                        <a:buChar char="•"/>
                      </a:pPr>
                      <a:r>
                        <a:rPr lang="en-US" sz="1200" kern="1200" baseline="0" dirty="0">
                          <a:solidFill>
                            <a:schemeClr val="dk1"/>
                          </a:solidFill>
                          <a:effectLst/>
                          <a:latin typeface="+mn-lt"/>
                          <a:ea typeface="+mn-ea"/>
                          <a:cs typeface="+mn-cs"/>
                        </a:rPr>
                        <a:t>Failure not specific to any km/ hour range</a:t>
                      </a:r>
                    </a:p>
                    <a:p>
                      <a:pPr marL="171450" lvl="0" indent="-171450">
                        <a:lnSpc>
                          <a:spcPct val="100000"/>
                        </a:lnSpc>
                        <a:buFont typeface="Arial" panose="020B0604020202020204" pitchFamily="34" charset="0"/>
                        <a:buChar char="•"/>
                      </a:pPr>
                      <a:r>
                        <a:rPr lang="en-US" sz="1200" kern="1200" dirty="0">
                          <a:solidFill>
                            <a:schemeClr val="dk1"/>
                          </a:solidFill>
                          <a:effectLst/>
                          <a:latin typeface="+mn-lt"/>
                          <a:ea typeface="+mn-ea"/>
                          <a:cs typeface="+mn-cs"/>
                        </a:rPr>
                        <a:t>Competition</a:t>
                      </a:r>
                      <a:r>
                        <a:rPr lang="en-US" sz="1200" kern="1200" baseline="0" dirty="0">
                          <a:solidFill>
                            <a:schemeClr val="dk1"/>
                          </a:solidFill>
                          <a:effectLst/>
                          <a:latin typeface="+mn-lt"/>
                          <a:ea typeface="+mn-ea"/>
                          <a:cs typeface="+mn-cs"/>
                        </a:rPr>
                        <a:t> bench mark reveals, 430 clutch usage in majority of 250 HP models. </a:t>
                      </a:r>
                    </a:p>
                  </a:txBody>
                  <a:tcPr marL="91437" marR="91437"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lang="en-US"/>
                    </a:p>
                  </a:txBody>
                  <a:tcPr/>
                </a:tc>
                <a:tc rowSpan="2"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latin typeface="Calibri" panose="020F0502020204030204" pitchFamily="34" charset="0"/>
                        </a:rPr>
                        <a:t>Photos / Illustration</a:t>
                      </a:r>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baseline="0" dirty="0">
                        <a:solidFill>
                          <a:srgbClr val="0070C0"/>
                        </a:solidFill>
                        <a:latin typeface="Calibri" panose="020F0502020204030204" pitchFamily="34" charset="0"/>
                        <a:ea typeface="+mn-ea"/>
                        <a:cs typeface="+mn-cs"/>
                      </a:endParaRPr>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gridSpan="3">
                  <a:txBody>
                    <a:bodyPr/>
                    <a:lstStyle/>
                    <a:p>
                      <a:pPr algn="ctr"/>
                      <a:r>
                        <a:rPr lang="en-US" sz="1400" b="1" dirty="0">
                          <a:solidFill>
                            <a:schemeClr val="bg1"/>
                          </a:solidFill>
                          <a:latin typeface="+mn-lt"/>
                        </a:rPr>
                        <a:t>Illustration</a:t>
                      </a:r>
                      <a:endParaRPr lang="en-US" sz="1400" dirty="0">
                        <a:solidFill>
                          <a:schemeClr val="bg1"/>
                        </a:solidFill>
                        <a:latin typeface="+mn-lt"/>
                      </a:endParaRPr>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0006"/>
                  </a:ext>
                </a:extLst>
              </a:tr>
              <a:tr h="2350573">
                <a:tc vMerge="1">
                  <a:txBody>
                    <a:bodyPr/>
                    <a:lstStyle/>
                    <a:p>
                      <a:endParaRPr lang="en-US"/>
                    </a:p>
                  </a:txBody>
                  <a:tcPr/>
                </a:tc>
                <a:tc gridSpan="4" vMerge="1">
                  <a:txBody>
                    <a:bodyPr/>
                    <a:lstStyle/>
                    <a:p>
                      <a:endParaRPr lang="en-US"/>
                    </a:p>
                  </a:txBody>
                  <a:tcPr/>
                </a:tc>
                <a:tc hMerge="1" vMerge="1">
                  <a:txBody>
                    <a:bodyPr/>
                    <a:lstStyle/>
                    <a:p>
                      <a:endParaRPr lang="en-US"/>
                    </a:p>
                  </a:txBody>
                  <a:tcPr/>
                </a:tc>
                <a:tc hMerge="1" vMerge="1">
                  <a:txBody>
                    <a:bodyPr/>
                    <a:lstStyle/>
                    <a:p>
                      <a:endParaRPr lang="en-US" dirty="0"/>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en-US" dirty="0"/>
                    </a:p>
                  </a:txBody>
                  <a:tcPr/>
                </a:tc>
                <a:tc rowSpan="2" gridSpan="3">
                  <a:txBody>
                    <a:bodyPr/>
                    <a:lstStyle/>
                    <a:p>
                      <a:pPr lvl="0">
                        <a:buNone/>
                      </a:pPr>
                      <a:endParaRPr lang="en-US" sz="1400" dirty="0">
                        <a:solidFill>
                          <a:schemeClr val="bg1"/>
                        </a:solidFill>
                        <a:latin typeface="+mn-lt"/>
                      </a:endParaRPr>
                    </a:p>
                    <a:p>
                      <a:endParaRPr lang="en-US" sz="1400" dirty="0">
                        <a:solidFill>
                          <a:schemeClr val="bg1"/>
                        </a:solidFill>
                        <a:latin typeface="+mn-lt"/>
                      </a:endParaRPr>
                    </a:p>
                    <a:p>
                      <a:endParaRPr lang="en-US" sz="1400" dirty="0">
                        <a:solidFill>
                          <a:schemeClr val="bg1"/>
                        </a:solidFill>
                        <a:latin typeface="+mn-lt"/>
                      </a:endParaRPr>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lang="en-US"/>
                    </a:p>
                  </a:txBody>
                  <a:tcPr>
                    <a:lnL w="12700" cap="flat" cmpd="sng" algn="ctr">
                      <a:solidFill>
                        <a:schemeClr val="tx1"/>
                      </a:solidFill>
                      <a:prstDash val="solid"/>
                      <a:round/>
                      <a:headEnd type="none" w="med" len="med"/>
                      <a:tailEnd type="none" w="med" len="med"/>
                    </a:lnL>
                  </a:tcPr>
                </a:tc>
                <a:tc rowSpan="2" hMerge="1">
                  <a:txBody>
                    <a:bodyPr/>
                    <a:lstStyle/>
                    <a:p>
                      <a:endParaRPr lang="en-US"/>
                    </a:p>
                  </a:txBody>
                  <a:tcPr/>
                </a:tc>
                <a:extLst>
                  <a:ext uri="{0D108BD9-81ED-4DB2-BD59-A6C34878D82A}">
                    <a16:rowId xmlns:a16="http://schemas.microsoft.com/office/drawing/2014/main" val="3556717420"/>
                  </a:ext>
                </a:extLst>
              </a:tr>
              <a:tr h="858759">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u="none" kern="1200" baseline="0" dirty="0">
                          <a:solidFill>
                            <a:schemeClr val="bg1"/>
                          </a:solidFill>
                          <a:latin typeface="+mn-lt"/>
                          <a:ea typeface="+mn-ea"/>
                          <a:cs typeface="+mn-cs"/>
                        </a:rPr>
                        <a:t>Action</a:t>
                      </a:r>
                    </a:p>
                  </a:txBody>
                  <a:tcPr marL="91437" marR="91437" marT="45728" marB="45728"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gridSpan="4">
                  <a:txBody>
                    <a:bodyPr/>
                    <a:lstStyle/>
                    <a:p>
                      <a:pPr marL="109538" marR="0" lvl="1" indent="-109538"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a:solidFill>
                            <a:schemeClr val="dk1"/>
                          </a:solidFill>
                          <a:effectLst/>
                          <a:latin typeface="+mn-lt"/>
                          <a:ea typeface="+mn-ea"/>
                          <a:cs typeface="+mn-cs"/>
                        </a:rPr>
                        <a:t>ER-DIN-0094731 dated 28-Feb-2023 released for </a:t>
                      </a:r>
                      <a:r>
                        <a:rPr lang="en-US" sz="1200" kern="1200" baseline="0" dirty="0" err="1">
                          <a:solidFill>
                            <a:schemeClr val="dk1"/>
                          </a:solidFill>
                          <a:effectLst/>
                          <a:latin typeface="+mn-lt"/>
                          <a:ea typeface="+mn-ea"/>
                          <a:cs typeface="+mn-cs"/>
                        </a:rPr>
                        <a:t>Luk</a:t>
                      </a:r>
                      <a:r>
                        <a:rPr lang="en-US" sz="1200" kern="1200" baseline="0" dirty="0">
                          <a:solidFill>
                            <a:schemeClr val="dk1"/>
                          </a:solidFill>
                          <a:effectLst/>
                          <a:latin typeface="+mn-lt"/>
                          <a:ea typeface="+mn-ea"/>
                          <a:cs typeface="+mn-cs"/>
                        </a:rPr>
                        <a:t> 395 </a:t>
                      </a:r>
                      <a:r>
                        <a:rPr lang="en-US" sz="1200" kern="1200" baseline="0" dirty="0" err="1">
                          <a:solidFill>
                            <a:schemeClr val="dk1"/>
                          </a:solidFill>
                          <a:effectLst/>
                          <a:latin typeface="+mn-lt"/>
                          <a:ea typeface="+mn-ea"/>
                          <a:cs typeface="+mn-cs"/>
                        </a:rPr>
                        <a:t>dia</a:t>
                      </a:r>
                      <a:r>
                        <a:rPr lang="en-US" sz="1200" kern="1200" baseline="0" dirty="0">
                          <a:solidFill>
                            <a:schemeClr val="dk1"/>
                          </a:solidFill>
                          <a:effectLst/>
                          <a:latin typeface="+mn-lt"/>
                          <a:ea typeface="+mn-ea"/>
                          <a:cs typeface="+mn-cs"/>
                        </a:rPr>
                        <a:t> clutch with 8 pad, high clamp load cover assembly &amp; 4 inch clutch booster in place of current 7 pad Design. T: Jul’23</a:t>
                      </a:r>
                    </a:p>
                    <a:p>
                      <a:pPr marL="109538" marR="0" lvl="1" indent="-109538"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kern="1200" baseline="0" dirty="0">
                          <a:solidFill>
                            <a:schemeClr val="dk1"/>
                          </a:solidFill>
                          <a:effectLst/>
                          <a:latin typeface="+mn-lt"/>
                          <a:ea typeface="+mn-ea"/>
                          <a:cs typeface="+mn-cs"/>
                        </a:rPr>
                        <a:t>ER-DIN-0095078 dated 16-Mar-2023 released for </a:t>
                      </a:r>
                      <a:r>
                        <a:rPr lang="en-IN" sz="1200" kern="1200" baseline="0" dirty="0" err="1">
                          <a:solidFill>
                            <a:schemeClr val="dk1"/>
                          </a:solidFill>
                          <a:effectLst/>
                          <a:latin typeface="+mn-lt"/>
                          <a:ea typeface="+mn-ea"/>
                          <a:cs typeface="+mn-cs"/>
                        </a:rPr>
                        <a:t>Setco</a:t>
                      </a:r>
                      <a:r>
                        <a:rPr lang="en-IN" sz="1200" kern="1200" baseline="0" dirty="0">
                          <a:solidFill>
                            <a:schemeClr val="dk1"/>
                          </a:solidFill>
                          <a:effectLst/>
                          <a:latin typeface="+mn-lt"/>
                          <a:ea typeface="+mn-ea"/>
                          <a:cs typeface="+mn-cs"/>
                        </a:rPr>
                        <a:t> 395 (8 pad rigid back plate design) for 250 HP Tippers alternate to </a:t>
                      </a:r>
                      <a:r>
                        <a:rPr lang="en-IN" sz="1200" kern="1200" baseline="0" dirty="0" err="1">
                          <a:solidFill>
                            <a:schemeClr val="dk1"/>
                          </a:solidFill>
                          <a:effectLst/>
                          <a:latin typeface="+mn-lt"/>
                          <a:ea typeface="+mn-ea"/>
                          <a:cs typeface="+mn-cs"/>
                        </a:rPr>
                        <a:t>Luk</a:t>
                      </a:r>
                      <a:r>
                        <a:rPr lang="en-IN" sz="1200" kern="1200" baseline="0" dirty="0">
                          <a:solidFill>
                            <a:schemeClr val="dk1"/>
                          </a:solidFill>
                          <a:effectLst/>
                          <a:latin typeface="+mn-lt"/>
                          <a:ea typeface="+mn-ea"/>
                          <a:cs typeface="+mn-cs"/>
                        </a:rPr>
                        <a:t> 395 </a:t>
                      </a:r>
                      <a:r>
                        <a:rPr lang="en-IN" sz="1200" kern="1200" baseline="0" dirty="0" err="1">
                          <a:solidFill>
                            <a:schemeClr val="dk1"/>
                          </a:solidFill>
                          <a:effectLst/>
                          <a:latin typeface="+mn-lt"/>
                          <a:ea typeface="+mn-ea"/>
                          <a:cs typeface="+mn-cs"/>
                        </a:rPr>
                        <a:t>dia</a:t>
                      </a:r>
                      <a:r>
                        <a:rPr lang="en-IN" sz="1200" kern="1200" baseline="0" dirty="0">
                          <a:solidFill>
                            <a:schemeClr val="dk1"/>
                          </a:solidFill>
                          <a:effectLst/>
                          <a:latin typeface="+mn-lt"/>
                          <a:ea typeface="+mn-ea"/>
                          <a:cs typeface="+mn-cs"/>
                        </a:rPr>
                        <a:t> clutch. H2 cut-off: 26-Jun-23, PNR: from next production</a:t>
                      </a:r>
                    </a:p>
                    <a:p>
                      <a:pPr marL="109538" marR="0" lvl="2" indent="-109538"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a:solidFill>
                            <a:schemeClr val="dk1"/>
                          </a:solidFill>
                          <a:effectLst/>
                          <a:latin typeface="+mn-lt"/>
                          <a:ea typeface="+mn-ea"/>
                          <a:cs typeface="+mn-cs"/>
                        </a:rPr>
                        <a:t>Spec release planned for 430 </a:t>
                      </a:r>
                      <a:r>
                        <a:rPr lang="en-US" sz="1200" kern="1200" baseline="0" dirty="0" err="1">
                          <a:solidFill>
                            <a:schemeClr val="dk1"/>
                          </a:solidFill>
                          <a:effectLst/>
                          <a:latin typeface="+mn-lt"/>
                          <a:ea typeface="+mn-ea"/>
                          <a:cs typeface="+mn-cs"/>
                        </a:rPr>
                        <a:t>dia</a:t>
                      </a:r>
                      <a:r>
                        <a:rPr lang="en-US" sz="1200" kern="1200" baseline="0" dirty="0">
                          <a:solidFill>
                            <a:schemeClr val="dk1"/>
                          </a:solidFill>
                          <a:effectLst/>
                          <a:latin typeface="+mn-lt"/>
                          <a:ea typeface="+mn-ea"/>
                          <a:cs typeface="+mn-cs"/>
                        </a:rPr>
                        <a:t> Clutch in Tippers. T: Aug’23 (A4) &amp; Sep’23 (H6 4V)</a:t>
                      </a:r>
                    </a:p>
                    <a:p>
                      <a:pPr marL="109538" marR="0" indent="-109538"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a:solidFill>
                            <a:schemeClr val="dk1"/>
                          </a:solidFill>
                          <a:effectLst/>
                          <a:latin typeface="+mn-lt"/>
                          <a:ea typeface="+mn-ea"/>
                          <a:cs typeface="+mn-cs"/>
                        </a:rPr>
                        <a:t>Engine-GB coupling fixture planned for assembly.  T: Jul’23</a:t>
                      </a:r>
                    </a:p>
                    <a:p>
                      <a:pPr marL="109538" marR="0" indent="-109538"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Clutch handling process/packaging improvement planned at Supplier end. T: Jul’23</a:t>
                      </a:r>
                    </a:p>
                    <a:p>
                      <a:pPr marL="109538" marR="0" indent="-109538"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a:solidFill>
                            <a:schemeClr val="dk1"/>
                          </a:solidFill>
                          <a:effectLst/>
                          <a:latin typeface="+mn-lt"/>
                          <a:ea typeface="+mn-ea"/>
                          <a:cs typeface="+mn-cs"/>
                        </a:rPr>
                        <a:t>Application related (Overload/ clutch riding/ wrong gear usage) issues taken up with Service for action</a:t>
                      </a:r>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pPr marL="0" lvl="0" indent="0">
                        <a:buFont typeface="Arial" panose="020B0604020202020204" pitchFamily="34" charset="0"/>
                        <a:buNone/>
                      </a:pPr>
                      <a:endParaRPr lang="en-US" sz="1600" b="1" u="sng" kern="1200" baseline="0" dirty="0">
                        <a:solidFill>
                          <a:schemeClr val="dk1"/>
                        </a:solidFill>
                        <a:latin typeface="Calibri" panose="020F0502020204030204" pitchFamily="34" charset="0"/>
                        <a:ea typeface="+mn-ea"/>
                        <a:cs typeface="+mn-cs"/>
                      </a:endParaRPr>
                    </a:p>
                  </a:txBody>
                  <a:tcPr marL="91437" marR="91437"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1111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u="none" kern="1200" baseline="0" dirty="0">
                        <a:solidFill>
                          <a:schemeClr val="dk1"/>
                        </a:solidFill>
                        <a:latin typeface="Calibri" panose="020F0502020204030204" pitchFamily="34" charset="0"/>
                        <a:ea typeface="+mn-ea"/>
                        <a:cs typeface="+mn-cs"/>
                      </a:endParaRPr>
                    </a:p>
                  </a:txBody>
                  <a:tcPr marL="91437" marR="91437"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bl>
          </a:graphicData>
        </a:graphic>
      </p:graphicFrame>
      <p:sp>
        <p:nvSpPr>
          <p:cNvPr id="11" name="Rectangle: Rounded Corners 10">
            <a:extLst>
              <a:ext uri="{FF2B5EF4-FFF2-40B4-BE49-F238E27FC236}">
                <a16:creationId xmlns:a16="http://schemas.microsoft.com/office/drawing/2014/main" id="{7E1A5F26-7A62-4A44-8AAC-68D9B384B8AF}"/>
              </a:ext>
            </a:extLst>
          </p:cNvPr>
          <p:cNvSpPr/>
          <p:nvPr/>
        </p:nvSpPr>
        <p:spPr>
          <a:xfrm>
            <a:off x="11048220" y="1212153"/>
            <a:ext cx="543385" cy="231913"/>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RL3</a:t>
            </a:r>
          </a:p>
        </p:txBody>
      </p:sp>
      <p:sp>
        <p:nvSpPr>
          <p:cNvPr id="13" name="Rectangle: Rounded Corners 12">
            <a:extLst>
              <a:ext uri="{FF2B5EF4-FFF2-40B4-BE49-F238E27FC236}">
                <a16:creationId xmlns:a16="http://schemas.microsoft.com/office/drawing/2014/main" id="{7B20194C-3AC8-4E16-AB79-48AB32774615}"/>
              </a:ext>
            </a:extLst>
          </p:cNvPr>
          <p:cNvSpPr/>
          <p:nvPr/>
        </p:nvSpPr>
        <p:spPr>
          <a:xfrm>
            <a:off x="11048220" y="1530477"/>
            <a:ext cx="543385" cy="231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4</a:t>
            </a:r>
          </a:p>
        </p:txBody>
      </p:sp>
      <p:pic>
        <p:nvPicPr>
          <p:cNvPr id="7" name="Picture 6">
            <a:extLst>
              <a:ext uri="{FF2B5EF4-FFF2-40B4-BE49-F238E27FC236}">
                <a16:creationId xmlns:a16="http://schemas.microsoft.com/office/drawing/2014/main" id="{00000000-0008-0000-0000-00002100000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668545" y="3238572"/>
            <a:ext cx="1800337" cy="1704203"/>
          </a:xfrm>
          <a:prstGeom prst="rect">
            <a:avLst/>
          </a:prstGeom>
        </p:spPr>
      </p:pic>
      <p:pic>
        <p:nvPicPr>
          <p:cNvPr id="9" name="Picture 8">
            <a:extLst>
              <a:ext uri="{FF2B5EF4-FFF2-40B4-BE49-F238E27FC236}">
                <a16:creationId xmlns:a16="http://schemas.microsoft.com/office/drawing/2014/main" id="{00000000-0008-0000-0000-00002200000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200000">
            <a:off x="10247721" y="2756888"/>
            <a:ext cx="1161845" cy="2524687"/>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53882" y="5235238"/>
            <a:ext cx="1669783" cy="1535373"/>
          </a:xfrm>
          <a:prstGeom prst="rect">
            <a:avLst/>
          </a:prstGeom>
        </p:spPr>
      </p:pic>
      <p:sp>
        <p:nvSpPr>
          <p:cNvPr id="17" name="TextBox 16"/>
          <p:cNvSpPr txBox="1"/>
          <p:nvPr/>
        </p:nvSpPr>
        <p:spPr>
          <a:xfrm>
            <a:off x="9811707" y="2976962"/>
            <a:ext cx="1701443" cy="523220"/>
          </a:xfrm>
          <a:prstGeom prst="rect">
            <a:avLst/>
          </a:prstGeom>
          <a:noFill/>
        </p:spPr>
        <p:txBody>
          <a:bodyPr wrap="square" rtlCol="0">
            <a:spAutoFit/>
          </a:bodyPr>
          <a:lstStyle/>
          <a:p>
            <a:pPr algn="ctr"/>
            <a:r>
              <a:rPr lang="en-US" sz="1400" dirty="0"/>
              <a:t>Thermal cracks &amp; burnt marks</a:t>
            </a:r>
          </a:p>
        </p:txBody>
      </p:sp>
      <p:sp>
        <p:nvSpPr>
          <p:cNvPr id="18" name="TextBox 17"/>
          <p:cNvSpPr txBox="1"/>
          <p:nvPr/>
        </p:nvSpPr>
        <p:spPr>
          <a:xfrm>
            <a:off x="8568714" y="4991448"/>
            <a:ext cx="2485985" cy="307777"/>
          </a:xfrm>
          <a:prstGeom prst="rect">
            <a:avLst/>
          </a:prstGeom>
          <a:noFill/>
        </p:spPr>
        <p:txBody>
          <a:bodyPr wrap="square" rtlCol="0">
            <a:spAutoFit/>
          </a:bodyPr>
          <a:lstStyle/>
          <a:p>
            <a:pPr algn="ctr"/>
            <a:r>
              <a:rPr lang="en-US" sz="1400" dirty="0"/>
              <a:t>Burnt marks</a:t>
            </a:r>
          </a:p>
        </p:txBody>
      </p:sp>
      <p:graphicFrame>
        <p:nvGraphicFramePr>
          <p:cNvPr id="6" name="Object 5"/>
          <p:cNvGraphicFramePr>
            <a:graphicFrameLocks noChangeAspect="1"/>
          </p:cNvGraphicFramePr>
          <p:nvPr>
            <p:extLst>
              <p:ext uri="{D42A27DB-BD31-4B8C-83A1-F6EECF244321}">
                <p14:modId xmlns:p14="http://schemas.microsoft.com/office/powerpoint/2010/main" val="2906590019"/>
              </p:ext>
            </p:extLst>
          </p:nvPr>
        </p:nvGraphicFramePr>
        <p:xfrm>
          <a:off x="11337935" y="6232326"/>
          <a:ext cx="914400" cy="771525"/>
        </p:xfrm>
        <a:graphic>
          <a:graphicData uri="http://schemas.openxmlformats.org/presentationml/2006/ole">
            <mc:AlternateContent xmlns:mc="http://schemas.openxmlformats.org/markup-compatibility/2006">
              <mc:Choice xmlns:v="urn:schemas-microsoft-com:vml" Requires="v">
                <p:oleObj name="Acrobat Document" showAsIcon="1" r:id="rId6" imgW="914400" imgH="771480" progId="AcroExch.Document.11">
                  <p:embed/>
                </p:oleObj>
              </mc:Choice>
              <mc:Fallback>
                <p:oleObj name="Acrobat Document" showAsIcon="1" r:id="rId6" imgW="914400" imgH="771480" progId="AcroExch.Document.11">
                  <p:embed/>
                  <p:pic>
                    <p:nvPicPr>
                      <p:cNvPr id="6" name="Object 5"/>
                      <p:cNvPicPr/>
                      <p:nvPr/>
                    </p:nvPicPr>
                    <p:blipFill>
                      <a:blip r:embed="rId7"/>
                      <a:stretch>
                        <a:fillRect/>
                      </a:stretch>
                    </p:blipFill>
                    <p:spPr>
                      <a:xfrm>
                        <a:off x="11337935" y="6232326"/>
                        <a:ext cx="914400" cy="771525"/>
                      </a:xfrm>
                      <a:prstGeom prst="rect">
                        <a:avLst/>
                      </a:prstGeom>
                    </p:spPr>
                  </p:pic>
                </p:oleObj>
              </mc:Fallback>
            </mc:AlternateContent>
          </a:graphicData>
        </a:graphic>
      </p:graphicFrame>
      <p:graphicFrame>
        <p:nvGraphicFramePr>
          <p:cNvPr id="19" name="Chart 18"/>
          <p:cNvGraphicFramePr>
            <a:graphicFrameLocks/>
          </p:cNvGraphicFramePr>
          <p:nvPr>
            <p:extLst>
              <p:ext uri="{D42A27DB-BD31-4B8C-83A1-F6EECF244321}">
                <p14:modId xmlns:p14="http://schemas.microsoft.com/office/powerpoint/2010/main" val="999455895"/>
              </p:ext>
            </p:extLst>
          </p:nvPr>
        </p:nvGraphicFramePr>
        <p:xfrm>
          <a:off x="687142" y="3782728"/>
          <a:ext cx="6610350" cy="1516497"/>
        </p:xfrm>
        <a:graphic>
          <a:graphicData uri="http://schemas.openxmlformats.org/drawingml/2006/chart">
            <c:chart xmlns:c="http://schemas.openxmlformats.org/drawingml/2006/chart" xmlns:r="http://schemas.openxmlformats.org/officeDocument/2006/relationships" r:id="rId8"/>
          </a:graphicData>
        </a:graphic>
      </p:graphicFrame>
      <p:sp>
        <p:nvSpPr>
          <p:cNvPr id="2" name="Rounded Rectangle 1"/>
          <p:cNvSpPr/>
          <p:nvPr/>
        </p:nvSpPr>
        <p:spPr>
          <a:xfrm>
            <a:off x="1463040" y="3975234"/>
            <a:ext cx="2781016" cy="1260004"/>
          </a:xfrm>
          <a:prstGeom prst="roundRect">
            <a:avLst>
              <a:gd name="adj" fmla="val 6602"/>
            </a:avLst>
          </a:prstGeom>
          <a:noFill/>
          <a:ln w="28575">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Callout 4"/>
          <p:cNvSpPr/>
          <p:nvPr/>
        </p:nvSpPr>
        <p:spPr>
          <a:xfrm>
            <a:off x="5019954" y="3718980"/>
            <a:ext cx="1515446" cy="600501"/>
          </a:xfrm>
          <a:prstGeom prst="wedgeEllipseCallout">
            <a:avLst>
              <a:gd name="adj1" fmla="val -131681"/>
              <a:gd name="adj2" fmla="val 17332"/>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Without actuation related issues</a:t>
            </a:r>
          </a:p>
        </p:txBody>
      </p:sp>
    </p:spTree>
    <p:extLst>
      <p:ext uri="{BB962C8B-B14F-4D97-AF65-F5344CB8AC3E}">
        <p14:creationId xmlns:p14="http://schemas.microsoft.com/office/powerpoint/2010/main" val="2473020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6"/>
          <p:cNvSpPr txBox="1">
            <a:spLocks/>
          </p:cNvSpPr>
          <p:nvPr/>
        </p:nvSpPr>
        <p:spPr bwMode="auto">
          <a:xfrm>
            <a:off x="938827" y="85506"/>
            <a:ext cx="11113594"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US" sz="2800" b="1" dirty="0">
                <a:solidFill>
                  <a:schemeClr val="tx1"/>
                </a:solidFill>
              </a:rPr>
              <a:t>Cause verification – Material</a:t>
            </a:r>
          </a:p>
          <a:p>
            <a:pPr defTabSz="1207550">
              <a:defRPr/>
            </a:pPr>
            <a:r>
              <a:rPr lang="en-US" sz="2800" b="1" dirty="0">
                <a:solidFill>
                  <a:schemeClr val="tx1"/>
                </a:solidFill>
              </a:rPr>
              <a:t>Failed part analysis - MED analysis</a:t>
            </a:r>
            <a:endParaRPr lang="en-GB" sz="2800" b="1" dirty="0">
              <a:solidFill>
                <a:srgbClr val="0000FF"/>
              </a:solidFill>
            </a:endParaRPr>
          </a:p>
        </p:txBody>
      </p:sp>
      <p:graphicFrame>
        <p:nvGraphicFramePr>
          <p:cNvPr id="5" name="Object 4"/>
          <p:cNvGraphicFramePr>
            <a:graphicFrameLocks noChangeAspect="1"/>
          </p:cNvGraphicFramePr>
          <p:nvPr/>
        </p:nvGraphicFramePr>
        <p:xfrm>
          <a:off x="11138021" y="4842197"/>
          <a:ext cx="914400" cy="771525"/>
        </p:xfrm>
        <a:graphic>
          <a:graphicData uri="http://schemas.openxmlformats.org/presentationml/2006/ole">
            <mc:AlternateContent xmlns:mc="http://schemas.openxmlformats.org/markup-compatibility/2006">
              <mc:Choice xmlns:v="urn:schemas-microsoft-com:vml" Requires="v">
                <p:oleObj name="Acrobat Document" showAsIcon="1" r:id="rId2" imgW="914400" imgH="771480" progId="AcroExch.Document.11">
                  <p:embed/>
                </p:oleObj>
              </mc:Choice>
              <mc:Fallback>
                <p:oleObj name="Acrobat Document" showAsIcon="1" r:id="rId2" imgW="914400" imgH="771480" progId="AcroExch.Document.11">
                  <p:embed/>
                  <p:pic>
                    <p:nvPicPr>
                      <p:cNvPr id="5" name="Object 4"/>
                      <p:cNvPicPr/>
                      <p:nvPr/>
                    </p:nvPicPr>
                    <p:blipFill>
                      <a:blip r:embed="rId3"/>
                      <a:stretch>
                        <a:fillRect/>
                      </a:stretch>
                    </p:blipFill>
                    <p:spPr>
                      <a:xfrm>
                        <a:off x="11138021" y="4842197"/>
                        <a:ext cx="914400" cy="771525"/>
                      </a:xfrm>
                      <a:prstGeom prst="rect">
                        <a:avLst/>
                      </a:prstGeom>
                    </p:spPr>
                  </p:pic>
                </p:oleObj>
              </mc:Fallback>
            </mc:AlternateContent>
          </a:graphicData>
        </a:graphic>
      </p:graphicFrame>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44588" y="1224189"/>
            <a:ext cx="6395356" cy="4263571"/>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12258" y="5613722"/>
            <a:ext cx="6660016" cy="1240196"/>
          </a:xfrm>
          <a:prstGeom prst="rect">
            <a:avLst/>
          </a:prstGeom>
        </p:spPr>
      </p:pic>
      <p:sp>
        <p:nvSpPr>
          <p:cNvPr id="8" name="Isosceles Triangle 7">
            <a:hlinkClick r:id="rId6" action="ppaction://hlinksldjump"/>
          </p:cNvPr>
          <p:cNvSpPr/>
          <p:nvPr/>
        </p:nvSpPr>
        <p:spPr>
          <a:xfrm>
            <a:off x="11598442" y="6314173"/>
            <a:ext cx="536769" cy="494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Tree>
    <p:extLst>
      <p:ext uri="{BB962C8B-B14F-4D97-AF65-F5344CB8AC3E}">
        <p14:creationId xmlns:p14="http://schemas.microsoft.com/office/powerpoint/2010/main" val="1537940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6"/>
          <p:cNvSpPr txBox="1">
            <a:spLocks/>
          </p:cNvSpPr>
          <p:nvPr/>
        </p:nvSpPr>
        <p:spPr bwMode="auto">
          <a:xfrm>
            <a:off x="938827" y="85506"/>
            <a:ext cx="11113594"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560517">
              <a:defRPr/>
            </a:pPr>
            <a:r>
              <a:rPr lang="en-GB" sz="2400" b="1" dirty="0">
                <a:solidFill>
                  <a:schemeClr val="tx1"/>
                </a:solidFill>
              </a:rPr>
              <a:t>Cause verification - Assembly</a:t>
            </a:r>
          </a:p>
          <a:p>
            <a:pPr defTabSz="1560517">
              <a:defRPr/>
            </a:pPr>
            <a:r>
              <a:rPr lang="en-GB" sz="2400" b="1" dirty="0">
                <a:solidFill>
                  <a:schemeClr val="tx1"/>
                </a:solidFill>
              </a:rPr>
              <a:t>395 </a:t>
            </a:r>
            <a:r>
              <a:rPr lang="en-GB" sz="2400" b="1" dirty="0" err="1">
                <a:solidFill>
                  <a:schemeClr val="tx1"/>
                </a:solidFill>
              </a:rPr>
              <a:t>dia</a:t>
            </a:r>
            <a:r>
              <a:rPr lang="en-GB" sz="2400" b="1" dirty="0">
                <a:solidFill>
                  <a:schemeClr val="tx1"/>
                </a:solidFill>
              </a:rPr>
              <a:t> clutch assembly mounting bolt breakage/ Flywheel spigot breakage</a:t>
            </a:r>
          </a:p>
        </p:txBody>
      </p:sp>
      <p:graphicFrame>
        <p:nvGraphicFramePr>
          <p:cNvPr id="5" name="Table 4">
            <a:extLst>
              <a:ext uri="{FF2B5EF4-FFF2-40B4-BE49-F238E27FC236}">
                <a16:creationId xmlns:a16="http://schemas.microsoft.com/office/drawing/2014/main" id="{17EBB30B-142B-49F6-B59F-979DE6BF306B}"/>
              </a:ext>
            </a:extLst>
          </p:cNvPr>
          <p:cNvGraphicFramePr>
            <a:graphicFrameLocks noGrp="1"/>
          </p:cNvGraphicFramePr>
          <p:nvPr>
            <p:extLst>
              <p:ext uri="{D42A27DB-BD31-4B8C-83A1-F6EECF244321}">
                <p14:modId xmlns:p14="http://schemas.microsoft.com/office/powerpoint/2010/main" val="281772734"/>
              </p:ext>
            </p:extLst>
          </p:nvPr>
        </p:nvGraphicFramePr>
        <p:xfrm>
          <a:off x="124432" y="1262159"/>
          <a:ext cx="11927990" cy="5498938"/>
        </p:xfrm>
        <a:graphic>
          <a:graphicData uri="http://schemas.openxmlformats.org/drawingml/2006/table">
            <a:tbl>
              <a:tblPr firstRow="1" bandRow="1">
                <a:tableStyleId>{5C22544A-7EE6-4342-B048-85BDC9FD1C3A}</a:tableStyleId>
              </a:tblPr>
              <a:tblGrid>
                <a:gridCol w="394838">
                  <a:extLst>
                    <a:ext uri="{9D8B030D-6E8A-4147-A177-3AD203B41FA5}">
                      <a16:colId xmlns:a16="http://schemas.microsoft.com/office/drawing/2014/main" val="20000"/>
                    </a:ext>
                  </a:extLst>
                </a:gridCol>
                <a:gridCol w="1706648">
                  <a:extLst>
                    <a:ext uri="{9D8B030D-6E8A-4147-A177-3AD203B41FA5}">
                      <a16:colId xmlns:a16="http://schemas.microsoft.com/office/drawing/2014/main" val="4227988045"/>
                    </a:ext>
                  </a:extLst>
                </a:gridCol>
                <a:gridCol w="2761405">
                  <a:extLst>
                    <a:ext uri="{9D8B030D-6E8A-4147-A177-3AD203B41FA5}">
                      <a16:colId xmlns:a16="http://schemas.microsoft.com/office/drawing/2014/main" val="20002"/>
                    </a:ext>
                  </a:extLst>
                </a:gridCol>
                <a:gridCol w="770549">
                  <a:extLst>
                    <a:ext uri="{9D8B030D-6E8A-4147-A177-3AD203B41FA5}">
                      <a16:colId xmlns:a16="http://schemas.microsoft.com/office/drawing/2014/main" val="3015479297"/>
                    </a:ext>
                  </a:extLst>
                </a:gridCol>
                <a:gridCol w="457584">
                  <a:extLst>
                    <a:ext uri="{9D8B030D-6E8A-4147-A177-3AD203B41FA5}">
                      <a16:colId xmlns:a16="http://schemas.microsoft.com/office/drawing/2014/main" val="1088760480"/>
                    </a:ext>
                  </a:extLst>
                </a:gridCol>
                <a:gridCol w="3349063">
                  <a:extLst>
                    <a:ext uri="{9D8B030D-6E8A-4147-A177-3AD203B41FA5}">
                      <a16:colId xmlns:a16="http://schemas.microsoft.com/office/drawing/2014/main" val="1391310894"/>
                    </a:ext>
                  </a:extLst>
                </a:gridCol>
                <a:gridCol w="1116069">
                  <a:extLst>
                    <a:ext uri="{9D8B030D-6E8A-4147-A177-3AD203B41FA5}">
                      <a16:colId xmlns:a16="http://schemas.microsoft.com/office/drawing/2014/main" val="3551572008"/>
                    </a:ext>
                  </a:extLst>
                </a:gridCol>
                <a:gridCol w="1371834">
                  <a:extLst>
                    <a:ext uri="{9D8B030D-6E8A-4147-A177-3AD203B41FA5}">
                      <a16:colId xmlns:a16="http://schemas.microsoft.com/office/drawing/2014/main" val="3470359945"/>
                    </a:ext>
                  </a:extLst>
                </a:gridCol>
              </a:tblGrid>
              <a:tr h="381104">
                <a:tc rowSpan="2" gridSpan="2">
                  <a:txBody>
                    <a:bodyPr/>
                    <a:lstStyle/>
                    <a:p>
                      <a:pPr marL="0" algn="l" defTabSz="914400" rtl="0" eaLnBrk="1" latinLnBrk="0" hangingPunct="1"/>
                      <a:r>
                        <a:rPr lang="en-US" sz="1400" b="1" kern="1200" dirty="0">
                          <a:solidFill>
                            <a:schemeClr val="bg1"/>
                          </a:solidFill>
                          <a:latin typeface="+mj-lt"/>
                          <a:ea typeface="+mn-ea"/>
                          <a:cs typeface="+mn-cs"/>
                        </a:rPr>
                        <a:t>Complaint / Problem details</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rowSpan="2" hMerge="1">
                  <a:txBody>
                    <a:bodyPr/>
                    <a:lstStyle/>
                    <a:p>
                      <a:endParaRPr lang="en-US"/>
                    </a:p>
                  </a:txBody>
                  <a:tcPr/>
                </a:tc>
                <a:tc rowSpan="2" gridSpan="4">
                  <a:txBody>
                    <a:bodyPr/>
                    <a:lstStyle/>
                    <a:p>
                      <a:r>
                        <a:rPr lang="en-US" sz="1400" b="0" dirty="0">
                          <a:solidFill>
                            <a:schemeClr val="tx1"/>
                          </a:solidFill>
                          <a:latin typeface="+mj-lt"/>
                        </a:rPr>
                        <a:t>395 dia clutch</a:t>
                      </a:r>
                      <a:r>
                        <a:rPr lang="en-US" sz="1400" b="0" baseline="0" dirty="0">
                          <a:solidFill>
                            <a:schemeClr val="tx1"/>
                          </a:solidFill>
                          <a:latin typeface="+mj-lt"/>
                        </a:rPr>
                        <a:t> assembly mounting bolt breakage/ flywheel spigot breakage consequentially leading to damage in flywheel housing and other related parts</a:t>
                      </a:r>
                      <a:endParaRPr lang="en-US" sz="1400" b="0" dirty="0">
                        <a:solidFill>
                          <a:schemeClr val="tx1"/>
                        </a:solidFill>
                        <a:latin typeface="+mj-lt"/>
                      </a:endParaRP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rowSpan="2" hMerge="1">
                  <a:txBody>
                    <a:bodyPr/>
                    <a:lstStyle/>
                    <a:p>
                      <a:endParaRPr lang="en-US"/>
                    </a:p>
                  </a:txBody>
                  <a:tcPr/>
                </a:tc>
                <a:tc rowSpan="2"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400" b="1" kern="1200" dirty="0">
                          <a:solidFill>
                            <a:schemeClr val="bg1"/>
                          </a:solidFill>
                          <a:latin typeface="+mj-lt"/>
                          <a:ea typeface="+mn-ea"/>
                          <a:cs typeface="+mn-cs"/>
                        </a:rPr>
                        <a:t>Issue status</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1400" dirty="0">
                          <a:solidFill>
                            <a:schemeClr val="tx1"/>
                          </a:solidFill>
                          <a:latin typeface="+mj-lt"/>
                        </a:rPr>
                        <a:t>RL5</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74541415"/>
                  </a:ext>
                </a:extLst>
              </a:tr>
              <a:tr h="381104">
                <a:tc gridSpan="2" vMerge="1">
                  <a:txBody>
                    <a:bodyPr/>
                    <a:lstStyle/>
                    <a:p>
                      <a:endParaRPr lang="en-US"/>
                    </a:p>
                  </a:txBody>
                  <a:tcPr/>
                </a:tc>
                <a:tc hMerge="1" vMerge="1">
                  <a:txBody>
                    <a:bodyPr/>
                    <a:lstStyle/>
                    <a:p>
                      <a:endParaRPr lang="en-US"/>
                    </a:p>
                  </a:txBody>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algn="ctr" defTabSz="914400" rtl="0" eaLnBrk="1" latinLnBrk="0" hangingPunct="1"/>
                      <a:r>
                        <a:rPr lang="en-US" sz="1400" b="1" kern="1200" dirty="0">
                          <a:solidFill>
                            <a:schemeClr val="bg1"/>
                          </a:solidFill>
                          <a:latin typeface="+mj-lt"/>
                          <a:ea typeface="+mn-ea"/>
                          <a:cs typeface="+mn-cs"/>
                        </a:rPr>
                        <a:t>Issue grade</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1400" dirty="0">
                          <a:solidFill>
                            <a:schemeClr val="tx1"/>
                          </a:solidFill>
                          <a:latin typeface="+mj-lt"/>
                        </a:rPr>
                        <a:t>4</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7397094"/>
                  </a:ext>
                </a:extLst>
              </a:tr>
              <a:tr h="381104">
                <a:tc gridSpan="2">
                  <a:txBody>
                    <a:bodyPr/>
                    <a:lstStyle/>
                    <a:p>
                      <a:pPr marL="0" algn="l" defTabSz="914400" rtl="0" eaLnBrk="1" latinLnBrk="0" hangingPunct="1"/>
                      <a:r>
                        <a:rPr lang="en-US" sz="1400" b="1" kern="1200" dirty="0">
                          <a:solidFill>
                            <a:schemeClr val="bg1"/>
                          </a:solidFill>
                          <a:latin typeface="+mj-lt"/>
                          <a:ea typeface="+mn-ea"/>
                          <a:cs typeface="+mn-cs"/>
                        </a:rPr>
                        <a:t>Model</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a:p>
                  </a:txBody>
                  <a:tcPr/>
                </a:tc>
                <a:tc>
                  <a:txBody>
                    <a:bodyPr/>
                    <a:lstStyle/>
                    <a:p>
                      <a:r>
                        <a:rPr lang="en-US" sz="1400" b="0" dirty="0">
                          <a:latin typeface="+mj-lt"/>
                        </a:rPr>
                        <a:t>Models</a:t>
                      </a:r>
                      <a:r>
                        <a:rPr lang="en-US" sz="1400" b="0" baseline="0" dirty="0">
                          <a:latin typeface="+mj-lt"/>
                        </a:rPr>
                        <a:t> with A4 engines (250hp)</a:t>
                      </a:r>
                      <a:endParaRPr lang="en-US" sz="1400" b="0" dirty="0">
                        <a:latin typeface="+mj-lt"/>
                      </a:endParaRP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algn="ctr" defTabSz="914400" rtl="0" eaLnBrk="1" latinLnBrk="0" hangingPunct="1"/>
                      <a:r>
                        <a:rPr lang="en-US" sz="1400" b="1" kern="1200" dirty="0">
                          <a:solidFill>
                            <a:schemeClr val="bg1"/>
                          </a:solidFill>
                          <a:latin typeface="+mj-lt"/>
                          <a:ea typeface="+mn-ea"/>
                          <a:cs typeface="+mn-cs"/>
                        </a:rPr>
                        <a:t>Failure KM</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a:p>
                  </a:txBody>
                  <a:tcPr/>
                </a:tc>
                <a:tc>
                  <a:txBody>
                    <a:bodyPr/>
                    <a:lstStyle/>
                    <a:p>
                      <a:r>
                        <a:rPr lang="en-US" sz="1400" b="0" dirty="0">
                          <a:latin typeface="+mj-lt"/>
                        </a:rPr>
                        <a:t>800 Kms – 60000 Kms</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endParaRPr lang="en-US" sz="1400" b="1" kern="1200" dirty="0">
                        <a:solidFill>
                          <a:schemeClr val="bg1"/>
                        </a:solidFill>
                        <a:latin typeface="+mj-lt"/>
                        <a:ea typeface="+mn-ea"/>
                        <a:cs typeface="+mn-cs"/>
                      </a:endParaRPr>
                    </a:p>
                  </a:txBody>
                  <a:tcPr marL="118165" marR="118165" marT="59095" marB="590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algn="ctr" defTabSz="914400" rtl="0" eaLnBrk="1" latinLnBrk="0" hangingPunct="1"/>
                      <a:endParaRPr lang="en-US" sz="1400" b="0" kern="1200" dirty="0">
                        <a:solidFill>
                          <a:schemeClr val="tx1"/>
                        </a:solidFill>
                        <a:latin typeface="+mj-lt"/>
                        <a:ea typeface="+mn-ea"/>
                        <a:cs typeface="+mn-cs"/>
                      </a:endParaRPr>
                    </a:p>
                  </a:txBody>
                  <a:tcPr marL="118165" marR="118165" marT="59095" marB="590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41447">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mj-lt"/>
                        </a:rPr>
                        <a:t>Mfg plant</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a:p>
                  </a:txBody>
                  <a:tcPr/>
                </a:tc>
                <a:tc>
                  <a:txBody>
                    <a:bodyPr/>
                    <a:lstStyle/>
                    <a:p>
                      <a:r>
                        <a:rPr lang="en-US" sz="1400" b="0" dirty="0">
                          <a:solidFill>
                            <a:schemeClr val="tx1"/>
                          </a:solidFill>
                          <a:latin typeface="+mj-lt"/>
                        </a:rPr>
                        <a:t>H2/ PNR</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algn="ctr" defTabSz="914400" rtl="0" eaLnBrk="1" latinLnBrk="0" hangingPunct="1"/>
                      <a:endParaRPr lang="en-US" sz="1400" b="1" kern="1200" dirty="0">
                        <a:solidFill>
                          <a:schemeClr val="bg1"/>
                        </a:solidFill>
                        <a:latin typeface="+mj-lt"/>
                        <a:ea typeface="+mn-ea"/>
                        <a:cs typeface="+mn-cs"/>
                      </a:endParaRP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a:p>
                  </a:txBody>
                  <a:tcPr/>
                </a:tc>
                <a:tc>
                  <a:txBody>
                    <a:bodyPr/>
                    <a:lstStyle/>
                    <a:p>
                      <a:endParaRPr lang="en-US" sz="1400" dirty="0">
                        <a:solidFill>
                          <a:schemeClr val="tx1"/>
                        </a:solidFill>
                        <a:latin typeface="+mj-lt"/>
                      </a:endParaRP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endParaRPr lang="en-US" sz="1400" b="1" kern="1200" dirty="0">
                        <a:solidFill>
                          <a:schemeClr val="bg1"/>
                        </a:solidFill>
                        <a:latin typeface="+mj-lt"/>
                        <a:ea typeface="+mn-ea"/>
                        <a:cs typeface="+mn-cs"/>
                      </a:endParaRPr>
                    </a:p>
                  </a:txBody>
                  <a:tcPr marL="118165" marR="118165" marT="59095" marB="590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algn="ctr" defTabSz="914400" rtl="0" eaLnBrk="1" latinLnBrk="0" hangingPunct="1"/>
                      <a:endParaRPr lang="en-US" sz="1400" b="0" kern="1200" dirty="0">
                        <a:solidFill>
                          <a:schemeClr val="tx1"/>
                        </a:solidFill>
                        <a:latin typeface="+mj-lt"/>
                        <a:ea typeface="+mn-ea"/>
                        <a:cs typeface="+mn-cs"/>
                      </a:endParaRPr>
                    </a:p>
                  </a:txBody>
                  <a:tcPr marL="118165" marR="118165" marT="59095" marB="590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41447">
                <a:tc rowSpan="2">
                  <a:txBody>
                    <a:bodyPr/>
                    <a:lstStyle/>
                    <a:p>
                      <a:pPr marL="0" lvl="0" indent="0" algn="ctr">
                        <a:buFont typeface="Arial" panose="020B0604020202020204" pitchFamily="34" charset="0"/>
                        <a:buNone/>
                      </a:pPr>
                      <a:r>
                        <a:rPr lang="en-US" sz="1400" b="1" u="none" kern="1200" baseline="0" dirty="0">
                          <a:solidFill>
                            <a:schemeClr val="bg1"/>
                          </a:solidFill>
                          <a:latin typeface="+mj-lt"/>
                          <a:ea typeface="+mn-ea"/>
                          <a:cs typeface="+mn-cs"/>
                        </a:rPr>
                        <a:t>Observation/ Root cause</a:t>
                      </a:r>
                    </a:p>
                  </a:txBody>
                  <a:tcPr marL="118165" marR="118165" marT="59095" marB="59095"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rowSpan="2" gridSpan="3">
                  <a:txBody>
                    <a:bodyPr/>
                    <a:lstStyle/>
                    <a:p>
                      <a:pPr marL="285750" indent="-285750">
                        <a:buFont typeface="Arial" panose="020B0604020202020204" pitchFamily="34" charset="0"/>
                        <a:buChar char="•"/>
                      </a:pPr>
                      <a:r>
                        <a:rPr lang="en-US" sz="1400" b="0" u="none" baseline="0" dirty="0">
                          <a:latin typeface="+mj-lt"/>
                        </a:rPr>
                        <a:t>Vehicle reported for the complaint of noise from gearbox side, observed flywheel housing broken/ clutch cover mounting bolts broken/ flywheel spigot broken/ clutch disc disintegrated</a:t>
                      </a:r>
                    </a:p>
                    <a:p>
                      <a:pPr marL="285750" indent="-285750">
                        <a:buFont typeface="Arial" panose="020B0604020202020204" pitchFamily="34" charset="0"/>
                        <a:buChar char="•"/>
                      </a:pPr>
                      <a:r>
                        <a:rPr lang="en-US" sz="1400" b="0" u="none" baseline="0" dirty="0">
                          <a:latin typeface="+mj-lt"/>
                        </a:rPr>
                        <a:t>Based on the preliminary analysis of the failed parts, observed flywheel spigot breakage lead to consequential damage on clutch assembly &amp; other parts</a:t>
                      </a:r>
                    </a:p>
                    <a:p>
                      <a:pPr marL="285750" indent="-285750">
                        <a:buFont typeface="Arial" panose="020B0604020202020204" pitchFamily="34" charset="0"/>
                        <a:buChar char="•"/>
                      </a:pPr>
                      <a:r>
                        <a:rPr lang="en-US" sz="1400" b="0" u="none" baseline="0" dirty="0">
                          <a:latin typeface="+mj-lt"/>
                        </a:rPr>
                        <a:t>Flywheel spigot breakage is due to improper seating of clutch cover over flywheel (Flywheel spigot digging marks observed on the clutch cover)</a:t>
                      </a:r>
                    </a:p>
                  </a:txBody>
                  <a:tcPr marL="118165" marR="118165" marT="59095" marB="590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lang="en-US"/>
                    </a:p>
                  </a:txBody>
                  <a:tcPr/>
                </a:tc>
                <a:tc rowSpan="2"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latin typeface="Calibri" panose="020F0502020204030204" pitchFamily="34" charset="0"/>
                        </a:rPr>
                        <a:t>Photos / Illustration</a:t>
                      </a:r>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algn="ctr"/>
                      <a:r>
                        <a:rPr lang="en-US" sz="1400" b="1" dirty="0">
                          <a:solidFill>
                            <a:schemeClr val="bg1"/>
                          </a:solidFill>
                          <a:latin typeface="+mj-lt"/>
                        </a:rPr>
                        <a:t>Illustration</a:t>
                      </a:r>
                      <a:endParaRPr lang="en-US" sz="1400" dirty="0">
                        <a:solidFill>
                          <a:schemeClr val="bg1"/>
                        </a:solidFill>
                        <a:latin typeface="+mj-lt"/>
                      </a:endParaRP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baseline="0" dirty="0">
                        <a:solidFill>
                          <a:srgbClr val="0070C0"/>
                        </a:solidFill>
                        <a:latin typeface="Calibri" panose="020F0502020204030204" pitchFamily="34" charset="0"/>
                        <a:ea typeface="+mn-ea"/>
                        <a:cs typeface="+mn-cs"/>
                      </a:endParaRPr>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0006"/>
                  </a:ext>
                </a:extLst>
              </a:tr>
              <a:tr h="1757829">
                <a:tc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dirty="0"/>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gridSpan="4">
                  <a:txBody>
                    <a:bodyPr/>
                    <a:lstStyle/>
                    <a:p>
                      <a:endParaRPr lang="en-US" sz="1400" dirty="0">
                        <a:solidFill>
                          <a:schemeClr val="bg1"/>
                        </a:solidFill>
                        <a:latin typeface="+mj-lt"/>
                      </a:endParaRPr>
                    </a:p>
                    <a:p>
                      <a:endParaRPr lang="en-US" sz="1400" dirty="0">
                        <a:solidFill>
                          <a:schemeClr val="bg1"/>
                        </a:solidFill>
                        <a:latin typeface="+mj-lt"/>
                      </a:endParaRPr>
                    </a:p>
                    <a:p>
                      <a:r>
                        <a:rPr lang="en-US" sz="1400" dirty="0">
                          <a:solidFill>
                            <a:schemeClr val="bg1"/>
                          </a:solidFill>
                          <a:latin typeface="+mj-lt"/>
                        </a:rPr>
                        <a:t>v</a:t>
                      </a:r>
                    </a:p>
                    <a:p>
                      <a:endParaRPr lang="en-US" sz="1400" dirty="0">
                        <a:solidFill>
                          <a:schemeClr val="bg1"/>
                        </a:solidFill>
                        <a:latin typeface="+mj-lt"/>
                      </a:endParaRPr>
                    </a:p>
                    <a:p>
                      <a:endParaRPr lang="en-US" sz="1400" dirty="0">
                        <a:solidFill>
                          <a:schemeClr val="bg1"/>
                        </a:solidFill>
                        <a:latin typeface="+mj-lt"/>
                      </a:endParaRPr>
                    </a:p>
                    <a:p>
                      <a:endParaRPr lang="en-US" sz="1400" dirty="0">
                        <a:solidFill>
                          <a:schemeClr val="bg1"/>
                        </a:solidFill>
                        <a:latin typeface="+mj-lt"/>
                      </a:endParaRPr>
                    </a:p>
                    <a:p>
                      <a:endParaRPr lang="en-US" sz="1400" b="1" dirty="0">
                        <a:solidFill>
                          <a:schemeClr val="bg1"/>
                        </a:solidFill>
                        <a:latin typeface="+mj-lt"/>
                      </a:endParaRPr>
                    </a:p>
                    <a:p>
                      <a:endParaRPr lang="en-US" sz="1400" b="1" dirty="0">
                        <a:solidFill>
                          <a:schemeClr val="bg1"/>
                        </a:solidFill>
                        <a:latin typeface="+mj-lt"/>
                      </a:endParaRPr>
                    </a:p>
                    <a:p>
                      <a:endParaRPr lang="en-US" sz="1400" b="1" dirty="0">
                        <a:solidFill>
                          <a:schemeClr val="bg1"/>
                        </a:solidFill>
                        <a:latin typeface="+mj-lt"/>
                      </a:endParaRPr>
                    </a:p>
                    <a:p>
                      <a:endParaRPr lang="en-US" sz="1400" b="1" dirty="0">
                        <a:solidFill>
                          <a:schemeClr val="bg1"/>
                        </a:solidFill>
                        <a:latin typeface="+mj-lt"/>
                      </a:endParaRPr>
                    </a:p>
                    <a:p>
                      <a:endParaRPr lang="en-US" sz="1400" b="1" dirty="0">
                        <a:solidFill>
                          <a:schemeClr val="bg1"/>
                        </a:solidFill>
                        <a:latin typeface="+mj-lt"/>
                      </a:endParaRPr>
                    </a:p>
                    <a:p>
                      <a:endParaRPr lang="en-US" sz="1400" b="1" dirty="0">
                        <a:solidFill>
                          <a:schemeClr val="bg1"/>
                        </a:solidFill>
                        <a:latin typeface="+mj-lt"/>
                      </a:endParaRPr>
                    </a:p>
                    <a:p>
                      <a:endParaRPr lang="en-US" sz="1400" dirty="0">
                        <a:solidFill>
                          <a:schemeClr val="bg1"/>
                        </a:solidFill>
                        <a:latin typeface="+mj-lt"/>
                      </a:endParaRP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lang="en-US" dirty="0"/>
                    </a:p>
                  </a:txBody>
                  <a:tcPr/>
                </a:tc>
                <a:tc rowSpan="2" hMerge="1">
                  <a:txBody>
                    <a:bodyPr/>
                    <a:lstStyle/>
                    <a:p>
                      <a:endParaRPr lang="en-US"/>
                    </a:p>
                  </a:txBody>
                  <a:tcPr>
                    <a:lnL w="12700" cap="flat" cmpd="sng" algn="ctr">
                      <a:solidFill>
                        <a:schemeClr val="tx1"/>
                      </a:solidFill>
                      <a:prstDash val="solid"/>
                      <a:round/>
                      <a:headEnd type="none" w="med" len="med"/>
                      <a:tailEnd type="none" w="med" len="med"/>
                    </a:lnL>
                  </a:tcPr>
                </a:tc>
                <a:tc rowSpan="2" hMerge="1">
                  <a:txBody>
                    <a:bodyPr/>
                    <a:lstStyle/>
                    <a:p>
                      <a:endParaRPr lang="en-US"/>
                    </a:p>
                  </a:txBody>
                  <a:tcPr/>
                </a:tc>
                <a:extLst>
                  <a:ext uri="{0D108BD9-81ED-4DB2-BD59-A6C34878D82A}">
                    <a16:rowId xmlns:a16="http://schemas.microsoft.com/office/drawing/2014/main" val="3556717420"/>
                  </a:ext>
                </a:extLst>
              </a:tr>
              <a:tr h="1914903">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u="none" kern="1200" baseline="0" dirty="0">
                          <a:solidFill>
                            <a:schemeClr val="bg1"/>
                          </a:solidFill>
                          <a:latin typeface="+mj-lt"/>
                          <a:ea typeface="+mn-ea"/>
                          <a:cs typeface="+mn-cs"/>
                        </a:rPr>
                        <a:t>Action</a:t>
                      </a:r>
                    </a:p>
                  </a:txBody>
                  <a:tcPr marL="118165" marR="118165" marT="59095" marB="59095"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gridSpan="3">
                  <a:txBody>
                    <a:bodyPr/>
                    <a:lstStyle/>
                    <a:p>
                      <a:pPr marL="285750" indent="-285750">
                        <a:buFont typeface="Wingdings" panose="05000000000000000000" pitchFamily="2" charset="2"/>
                        <a:buChar char="ü"/>
                      </a:pPr>
                      <a:r>
                        <a:rPr lang="en-US" sz="1400" dirty="0">
                          <a:latin typeface="+mj-lt"/>
                          <a:cs typeface="Calibri" panose="020F0502020204030204" pitchFamily="34" charset="0"/>
                        </a:rPr>
                        <a:t>Following</a:t>
                      </a:r>
                      <a:r>
                        <a:rPr lang="en-US" sz="1400" baseline="0" dirty="0">
                          <a:latin typeface="+mj-lt"/>
                          <a:cs typeface="Calibri" panose="020F0502020204030204" pitchFamily="34" charset="0"/>
                        </a:rPr>
                        <a:t> actions were taken to improve the clutch assembly process</a:t>
                      </a:r>
                    </a:p>
                    <a:p>
                      <a:pPr marL="573088" indent="-285750">
                        <a:buFont typeface="Arial" panose="020B0604020202020204" pitchFamily="34" charset="0"/>
                        <a:buChar char="•"/>
                      </a:pPr>
                      <a:r>
                        <a:rPr lang="en-US" sz="1400" dirty="0">
                          <a:latin typeface="+mj-lt"/>
                          <a:cs typeface="Calibri" panose="020F0502020204030204" pitchFamily="34" charset="0"/>
                        </a:rPr>
                        <a:t>Guide pins to centralize the cover assembly inline with flywheel axis.</a:t>
                      </a:r>
                      <a:r>
                        <a:rPr lang="en-US" sz="1400" baseline="0" dirty="0">
                          <a:latin typeface="+mj-lt"/>
                          <a:cs typeface="Calibri" panose="020F0502020204030204" pitchFamily="34" charset="0"/>
                        </a:rPr>
                        <a:t> C: Jul’21</a:t>
                      </a:r>
                      <a:endParaRPr lang="en-US" sz="1400" dirty="0">
                        <a:solidFill>
                          <a:schemeClr val="tx1"/>
                        </a:solidFill>
                        <a:latin typeface="+mj-lt"/>
                        <a:cs typeface="Calibri" panose="020F0502020204030204" pitchFamily="34" charset="0"/>
                      </a:endParaRPr>
                    </a:p>
                    <a:p>
                      <a:pPr marL="573088" indent="-285750">
                        <a:buFont typeface="Arial" panose="020B0604020202020204" pitchFamily="34" charset="0"/>
                        <a:buChar char="•"/>
                      </a:pPr>
                      <a:r>
                        <a:rPr lang="en-US" sz="1400" dirty="0">
                          <a:solidFill>
                            <a:schemeClr val="tx1"/>
                          </a:solidFill>
                          <a:latin typeface="+mj-lt"/>
                          <a:cs typeface="Calibri" panose="020F0502020204030204" pitchFamily="34" charset="0"/>
                        </a:rPr>
                        <a:t>Two point mounting lifting tackle to lift the cover assembly. H2</a:t>
                      </a:r>
                      <a:r>
                        <a:rPr lang="en-US" sz="1400" baseline="0" dirty="0">
                          <a:solidFill>
                            <a:schemeClr val="tx1"/>
                          </a:solidFill>
                          <a:latin typeface="+mj-lt"/>
                          <a:cs typeface="Calibri" panose="020F0502020204030204" pitchFamily="34" charset="0"/>
                        </a:rPr>
                        <a:t> &amp; PNR: Jun’21, Ennore &amp; Alwar: May’23</a:t>
                      </a:r>
                      <a:endParaRPr lang="en-US" sz="1400" dirty="0">
                        <a:solidFill>
                          <a:schemeClr val="tx1"/>
                        </a:solidFill>
                        <a:latin typeface="+mj-lt"/>
                        <a:cs typeface="Calibri" panose="020F0502020204030204" pitchFamily="34" charset="0"/>
                      </a:endParaRPr>
                    </a:p>
                    <a:p>
                      <a:pPr marL="285750" indent="-285750">
                        <a:buFont typeface="Wingdings" panose="05000000000000000000" pitchFamily="2" charset="2"/>
                        <a:buChar char="ü"/>
                      </a:pPr>
                      <a:r>
                        <a:rPr lang="en-US" sz="1400" kern="1200" baseline="0" dirty="0">
                          <a:solidFill>
                            <a:schemeClr val="dk1"/>
                          </a:solidFill>
                          <a:latin typeface="+mj-lt"/>
                          <a:ea typeface="+mn-ea"/>
                          <a:cs typeface="Calibri" panose="020F0502020204030204" pitchFamily="34" charset="0"/>
                        </a:rPr>
                        <a:t>ER-DIN-0081379 released for modified flywheel with 1 mm entry chamfer and 5.5 mm spigot depth &amp; implemented. C: Sep’22</a:t>
                      </a:r>
                    </a:p>
                  </a:txBody>
                  <a:tcPr marL="118165" marR="118165" marT="59095" marB="590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pPr marL="0" lvl="0" indent="0">
                        <a:buFont typeface="Arial" panose="020B0604020202020204" pitchFamily="34" charset="0"/>
                        <a:buNone/>
                      </a:pPr>
                      <a:endParaRPr lang="en-US" sz="1600" b="1" u="sng" kern="1200" baseline="0" dirty="0">
                        <a:solidFill>
                          <a:schemeClr val="dk1"/>
                        </a:solidFill>
                        <a:latin typeface="Calibri" panose="020F0502020204030204" pitchFamily="34" charset="0"/>
                        <a:ea typeface="+mn-ea"/>
                        <a:cs typeface="+mn-cs"/>
                      </a:endParaRPr>
                    </a:p>
                  </a:txBody>
                  <a:tcPr marL="91437" marR="91437"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4" vMerge="1">
                  <a:txBody>
                    <a:bodyPr/>
                    <a:lstStyle/>
                    <a:p>
                      <a:endParaRPr lang="en-US"/>
                    </a:p>
                  </a:txBody>
                  <a:tcPr/>
                </a:tc>
                <a:tc hMerge="1" vMerge="1">
                  <a:txBody>
                    <a:bodyPr/>
                    <a:lstStyle/>
                    <a:p>
                      <a:pPr marL="1111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u="none" kern="1200" baseline="0" dirty="0">
                        <a:solidFill>
                          <a:schemeClr val="dk1"/>
                        </a:solidFill>
                        <a:latin typeface="Calibri" panose="020F0502020204030204" pitchFamily="34" charset="0"/>
                        <a:ea typeface="+mn-ea"/>
                        <a:cs typeface="+mn-cs"/>
                      </a:endParaRPr>
                    </a:p>
                  </a:txBody>
                  <a:tcPr marL="91437" marR="91437"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bl>
          </a:graphicData>
        </a:graphic>
      </p:graphicFrame>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6200000">
            <a:off x="6648037" y="4889918"/>
            <a:ext cx="1490427" cy="2027799"/>
          </a:xfrm>
          <a:prstGeom prst="rect">
            <a:avLst/>
          </a:prstGeom>
        </p:spPr>
      </p:pic>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973861" y="3102080"/>
            <a:ext cx="2657861" cy="2180475"/>
          </a:xfrm>
          <a:prstGeom prst="rect">
            <a:avLst/>
          </a:prstGeom>
        </p:spPr>
      </p:pic>
      <p:pic>
        <p:nvPicPr>
          <p:cNvPr id="8" name="Picture 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098819" y="5282555"/>
            <a:ext cx="2046225" cy="1478542"/>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79351" y="3038306"/>
            <a:ext cx="1766083" cy="2095471"/>
          </a:xfrm>
          <a:prstGeom prst="rect">
            <a:avLst/>
          </a:prstGeom>
        </p:spPr>
      </p:pic>
      <p:sp>
        <p:nvSpPr>
          <p:cNvPr id="10" name="Isosceles Triangle 9">
            <a:hlinkClick r:id="rId6" action="ppaction://hlinksldjump"/>
          </p:cNvPr>
          <p:cNvSpPr/>
          <p:nvPr/>
        </p:nvSpPr>
        <p:spPr>
          <a:xfrm>
            <a:off x="11598442" y="6314173"/>
            <a:ext cx="536769" cy="494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Tree>
    <p:extLst>
      <p:ext uri="{BB962C8B-B14F-4D97-AF65-F5344CB8AC3E}">
        <p14:creationId xmlns:p14="http://schemas.microsoft.com/office/powerpoint/2010/main" val="2451893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85243" y="4332187"/>
            <a:ext cx="1779044" cy="2453940"/>
            <a:chOff x="277091" y="1348046"/>
            <a:chExt cx="3346451" cy="5149736"/>
          </a:xfrm>
        </p:grpSpPr>
        <p:pic>
          <p:nvPicPr>
            <p:cNvPr id="13" name="7eb4645d-995e-473b-b84e-5457fa688c16" descr="Image"/>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77091" y="1348046"/>
              <a:ext cx="3346451" cy="5149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p:cNvCxnSpPr/>
            <p:nvPr/>
          </p:nvCxnSpPr>
          <p:spPr bwMode="auto">
            <a:xfrm>
              <a:off x="983673" y="2175164"/>
              <a:ext cx="526472" cy="263236"/>
            </a:xfrm>
            <a:prstGeom prst="straightConnector1">
              <a:avLst/>
            </a:prstGeom>
            <a:solidFill>
              <a:schemeClr val="accent1"/>
            </a:solidFill>
            <a:ln w="53975" cap="flat" cmpd="sng" algn="ctr">
              <a:solidFill>
                <a:srgbClr val="FF0000"/>
              </a:solidFill>
              <a:prstDash val="solid"/>
              <a:round/>
              <a:headEnd type="none" w="med" len="med"/>
              <a:tailEnd type="triangle"/>
            </a:ln>
            <a:effectLst/>
          </p:spPr>
        </p:cxnSp>
      </p:grpSp>
      <p:grpSp>
        <p:nvGrpSpPr>
          <p:cNvPr id="15" name="Group 14"/>
          <p:cNvGrpSpPr/>
          <p:nvPr/>
        </p:nvGrpSpPr>
        <p:grpSpPr>
          <a:xfrm>
            <a:off x="3747989" y="4325313"/>
            <a:ext cx="1645421" cy="2423375"/>
            <a:chOff x="3895221" y="1348046"/>
            <a:chExt cx="3847017" cy="5149736"/>
          </a:xfrm>
        </p:grpSpPr>
        <p:pic>
          <p:nvPicPr>
            <p:cNvPr id="16" name="104dc724-2b91-431c-a902-94a1a9575292" descr="Imag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895221" y="1348046"/>
              <a:ext cx="3847017" cy="5149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Arrow Connector 16"/>
            <p:cNvCxnSpPr/>
            <p:nvPr/>
          </p:nvCxnSpPr>
          <p:spPr bwMode="auto">
            <a:xfrm>
              <a:off x="4183175" y="2762279"/>
              <a:ext cx="526472" cy="263236"/>
            </a:xfrm>
            <a:prstGeom prst="straightConnector1">
              <a:avLst/>
            </a:prstGeom>
            <a:solidFill>
              <a:schemeClr val="accent1"/>
            </a:solidFill>
            <a:ln w="53975" cap="flat" cmpd="sng" algn="ctr">
              <a:solidFill>
                <a:srgbClr val="FF0000"/>
              </a:solidFill>
              <a:prstDash val="solid"/>
              <a:round/>
              <a:headEnd type="none" w="med" len="med"/>
              <a:tailEnd type="triangle"/>
            </a:ln>
            <a:effectLst/>
          </p:spPr>
        </p:cxnSp>
      </p:grpSp>
      <p:grpSp>
        <p:nvGrpSpPr>
          <p:cNvPr id="18" name="Group 17"/>
          <p:cNvGrpSpPr/>
          <p:nvPr/>
        </p:nvGrpSpPr>
        <p:grpSpPr>
          <a:xfrm>
            <a:off x="6177113" y="4296193"/>
            <a:ext cx="1402272" cy="2423375"/>
            <a:chOff x="8365693" y="1307252"/>
            <a:chExt cx="2939616" cy="5231324"/>
          </a:xfrm>
        </p:grpSpPr>
        <p:pic>
          <p:nvPicPr>
            <p:cNvPr id="19" name="f7acad3e-5675-4d0b-b6f6-2bd8e3bc13dd" descr="Imag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365693" y="1307252"/>
              <a:ext cx="2939616" cy="523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Straight Arrow Connector 19"/>
            <p:cNvCxnSpPr/>
            <p:nvPr/>
          </p:nvCxnSpPr>
          <p:spPr bwMode="auto">
            <a:xfrm>
              <a:off x="8997516" y="3922914"/>
              <a:ext cx="526472" cy="263236"/>
            </a:xfrm>
            <a:prstGeom prst="straightConnector1">
              <a:avLst/>
            </a:prstGeom>
            <a:solidFill>
              <a:schemeClr val="accent1"/>
            </a:solidFill>
            <a:ln w="53975" cap="flat" cmpd="sng" algn="ctr">
              <a:solidFill>
                <a:srgbClr val="FF0000"/>
              </a:solidFill>
              <a:prstDash val="solid"/>
              <a:round/>
              <a:headEnd type="none" w="med" len="med"/>
              <a:tailEnd type="triangle"/>
            </a:ln>
            <a:effectLst/>
          </p:spPr>
        </p:cxnSp>
      </p:grpSp>
      <p:sp>
        <p:nvSpPr>
          <p:cNvPr id="21" name="Rectangle 20"/>
          <p:cNvSpPr/>
          <p:nvPr/>
        </p:nvSpPr>
        <p:spPr>
          <a:xfrm>
            <a:off x="8481379" y="1480465"/>
            <a:ext cx="2809713" cy="3293209"/>
          </a:xfrm>
          <a:prstGeom prst="rect">
            <a:avLst/>
          </a:prstGeom>
        </p:spPr>
        <p:txBody>
          <a:bodyPr wrap="square">
            <a:spAutoFit/>
          </a:bodyPr>
          <a:lstStyle/>
          <a:p>
            <a:r>
              <a:rPr lang="en-US" sz="1600" dirty="0">
                <a:latin typeface="+mj-lt"/>
                <a:cs typeface="Calibri" panose="020F0502020204030204" pitchFamily="34" charset="0"/>
              </a:rPr>
              <a:t>Following actions were implemented at both H2 &amp; PNR plants to improve the assembly process</a:t>
            </a:r>
          </a:p>
          <a:p>
            <a:endParaRPr lang="en-US" sz="1600" dirty="0">
              <a:latin typeface="+mj-lt"/>
              <a:cs typeface="Calibri" panose="020F0502020204030204" pitchFamily="34" charset="0"/>
            </a:endParaRPr>
          </a:p>
          <a:p>
            <a:pPr marL="369275" indent="-369275">
              <a:buFont typeface="Arial" panose="020B0604020202020204" pitchFamily="34" charset="0"/>
              <a:buChar char="•"/>
            </a:pPr>
            <a:r>
              <a:rPr lang="en-US" sz="1600" dirty="0">
                <a:latin typeface="+mj-lt"/>
                <a:cs typeface="Calibri" panose="020F0502020204030204" pitchFamily="34" charset="0"/>
              </a:rPr>
              <a:t>Guide pins to centralize the cover assembly inline with flywheel axis </a:t>
            </a:r>
          </a:p>
          <a:p>
            <a:pPr marL="369275" indent="-369275">
              <a:buFont typeface="Arial" panose="020B0604020202020204" pitchFamily="34" charset="0"/>
              <a:buChar char="•"/>
            </a:pPr>
            <a:r>
              <a:rPr lang="en-US" sz="1600" dirty="0">
                <a:latin typeface="+mj-lt"/>
                <a:cs typeface="Calibri" panose="020F0502020204030204" pitchFamily="34" charset="0"/>
              </a:rPr>
              <a:t>Two point mounting lifting tackle to lift the cover assembly </a:t>
            </a:r>
          </a:p>
          <a:p>
            <a:pPr marL="369275" indent="-369275">
              <a:buFont typeface="Arial" panose="020B0604020202020204" pitchFamily="34" charset="0"/>
              <a:buChar char="•"/>
            </a:pPr>
            <a:endParaRPr lang="en-US" sz="1600" dirty="0">
              <a:latin typeface="+mj-lt"/>
              <a:cs typeface="Calibri" panose="020F0502020204030204" pitchFamily="34" charset="0"/>
            </a:endParaRPr>
          </a:p>
          <a:p>
            <a:pPr marL="369275" indent="-369275">
              <a:buFont typeface="Arial" panose="020B0604020202020204" pitchFamily="34" charset="0"/>
              <a:buChar char="•"/>
            </a:pPr>
            <a:endParaRPr lang="en-US" sz="1600" dirty="0">
              <a:latin typeface="+mj-lt"/>
              <a:cs typeface="Calibri" panose="020F0502020204030204" pitchFamily="34" charset="0"/>
            </a:endParaRPr>
          </a:p>
        </p:txBody>
      </p:sp>
      <p:pic>
        <p:nvPicPr>
          <p:cNvPr id="22" name="Picture 21" descr="image00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34351" y="1226267"/>
            <a:ext cx="6881621" cy="2754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p:nvPr/>
        </p:nvSpPr>
        <p:spPr>
          <a:xfrm>
            <a:off x="-1" y="2062572"/>
            <a:ext cx="1185243" cy="461665"/>
          </a:xfrm>
          <a:prstGeom prst="rect">
            <a:avLst/>
          </a:prstGeom>
          <a:noFill/>
        </p:spPr>
        <p:txBody>
          <a:bodyPr wrap="square" rtlCol="0">
            <a:spAutoFit/>
          </a:bodyPr>
          <a:lstStyle/>
          <a:p>
            <a:r>
              <a:rPr lang="en-US" sz="2400" b="1" dirty="0"/>
              <a:t>PNR -&gt;</a:t>
            </a:r>
            <a:endParaRPr lang="en-IN" sz="2400" b="1" dirty="0"/>
          </a:p>
        </p:txBody>
      </p:sp>
      <p:sp>
        <p:nvSpPr>
          <p:cNvPr id="24" name="TextBox 23"/>
          <p:cNvSpPr txBox="1"/>
          <p:nvPr/>
        </p:nvSpPr>
        <p:spPr>
          <a:xfrm>
            <a:off x="201335" y="5215673"/>
            <a:ext cx="1147018" cy="461665"/>
          </a:xfrm>
          <a:prstGeom prst="rect">
            <a:avLst/>
          </a:prstGeom>
          <a:noFill/>
        </p:spPr>
        <p:txBody>
          <a:bodyPr wrap="square" rtlCol="0">
            <a:spAutoFit/>
          </a:bodyPr>
          <a:lstStyle/>
          <a:p>
            <a:r>
              <a:rPr lang="en-US" sz="2400" b="1" dirty="0"/>
              <a:t>H2 -&gt;</a:t>
            </a:r>
            <a:endParaRPr lang="en-IN" sz="2400" b="1" dirty="0"/>
          </a:p>
        </p:txBody>
      </p:sp>
      <p:sp>
        <p:nvSpPr>
          <p:cNvPr id="25" name="Title 76"/>
          <p:cNvSpPr txBox="1">
            <a:spLocks/>
          </p:cNvSpPr>
          <p:nvPr/>
        </p:nvSpPr>
        <p:spPr bwMode="auto">
          <a:xfrm>
            <a:off x="938827" y="85506"/>
            <a:ext cx="11113594"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560517">
              <a:defRPr/>
            </a:pPr>
            <a:r>
              <a:rPr lang="en-GB" sz="2400" b="1" dirty="0">
                <a:solidFill>
                  <a:schemeClr val="tx1"/>
                </a:solidFill>
              </a:rPr>
              <a:t>Cause verification - Assembly</a:t>
            </a:r>
          </a:p>
          <a:p>
            <a:pPr defTabSz="1560517">
              <a:defRPr/>
            </a:pPr>
            <a:r>
              <a:rPr lang="en-GB" sz="2400" b="1" dirty="0">
                <a:solidFill>
                  <a:schemeClr val="tx1"/>
                </a:solidFill>
              </a:rPr>
              <a:t>395 </a:t>
            </a:r>
            <a:r>
              <a:rPr lang="en-GB" sz="2400" b="1" dirty="0" err="1">
                <a:solidFill>
                  <a:schemeClr val="tx1"/>
                </a:solidFill>
              </a:rPr>
              <a:t>dia</a:t>
            </a:r>
            <a:r>
              <a:rPr lang="en-GB" sz="2400" b="1" dirty="0">
                <a:solidFill>
                  <a:schemeClr val="tx1"/>
                </a:solidFill>
              </a:rPr>
              <a:t> clutch assembly mounting bolt breakage/ Flywheel spigot breakage</a:t>
            </a:r>
          </a:p>
        </p:txBody>
      </p:sp>
      <p:sp>
        <p:nvSpPr>
          <p:cNvPr id="26" name="Isosceles Triangle 25">
            <a:hlinkClick r:id="rId6" action="ppaction://hlinksldjump"/>
          </p:cNvPr>
          <p:cNvSpPr/>
          <p:nvPr/>
        </p:nvSpPr>
        <p:spPr>
          <a:xfrm>
            <a:off x="11598442" y="6314173"/>
            <a:ext cx="536769" cy="494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Tree>
    <p:extLst>
      <p:ext uri="{BB962C8B-B14F-4D97-AF65-F5344CB8AC3E}">
        <p14:creationId xmlns:p14="http://schemas.microsoft.com/office/powerpoint/2010/main" val="3066714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6"/>
          <p:cNvSpPr txBox="1">
            <a:spLocks/>
          </p:cNvSpPr>
          <p:nvPr/>
        </p:nvSpPr>
        <p:spPr bwMode="auto">
          <a:xfrm>
            <a:off x="938827" y="16814"/>
            <a:ext cx="11113594"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GB" sz="2800" b="1" dirty="0">
                <a:solidFill>
                  <a:schemeClr val="tx1"/>
                </a:solidFill>
              </a:rPr>
              <a:t>Cause verification - Design</a:t>
            </a:r>
            <a:endParaRPr lang="en-US" sz="2800" b="1" dirty="0">
              <a:solidFill>
                <a:schemeClr val="tx1"/>
              </a:solidFill>
            </a:endParaRPr>
          </a:p>
          <a:p>
            <a:pPr defTabSz="1207550">
              <a:defRPr/>
            </a:pPr>
            <a:r>
              <a:rPr lang="en-US" sz="2800" b="1" dirty="0">
                <a:solidFill>
                  <a:schemeClr val="tx1"/>
                </a:solidFill>
              </a:rPr>
              <a:t>Competition Benchmark - </a:t>
            </a:r>
            <a:r>
              <a:rPr lang="en-US" sz="2800" b="1" dirty="0">
                <a:solidFill>
                  <a:srgbClr val="0000FF"/>
                </a:solidFill>
              </a:rPr>
              <a:t>MAV Tipper</a:t>
            </a:r>
            <a:endParaRPr lang="en-GB" sz="2800" b="1" dirty="0">
              <a:solidFill>
                <a:srgbClr val="0000FF"/>
              </a:solidFill>
            </a:endParaRPr>
          </a:p>
        </p:txBody>
      </p:sp>
      <p:sp>
        <p:nvSpPr>
          <p:cNvPr id="5" name="TextBox 4"/>
          <p:cNvSpPr txBox="1"/>
          <p:nvPr/>
        </p:nvSpPr>
        <p:spPr>
          <a:xfrm>
            <a:off x="684158" y="1102718"/>
            <a:ext cx="7725576" cy="369332"/>
          </a:xfrm>
          <a:prstGeom prst="rect">
            <a:avLst/>
          </a:prstGeom>
          <a:noFill/>
        </p:spPr>
        <p:txBody>
          <a:bodyPr wrap="none" rtlCol="0">
            <a:spAutoFit/>
          </a:bodyPr>
          <a:lstStyle/>
          <a:p>
            <a:pPr lvl="0"/>
            <a:r>
              <a:rPr lang="en-US" b="1" u="sng" dirty="0"/>
              <a:t>MAV Tipper: </a:t>
            </a:r>
            <a:r>
              <a:rPr lang="en-US" b="1" dirty="0"/>
              <a:t> 71% of competition MAV Tippers sold are with 430 mm </a:t>
            </a:r>
            <a:r>
              <a:rPr lang="en-US" b="1" dirty="0" err="1"/>
              <a:t>dia</a:t>
            </a:r>
            <a:r>
              <a:rPr lang="en-US" b="1" dirty="0"/>
              <a:t> clutch</a:t>
            </a:r>
            <a:endParaRPr lang="en-US" dirty="0"/>
          </a:p>
        </p:txBody>
      </p:sp>
      <p:graphicFrame>
        <p:nvGraphicFramePr>
          <p:cNvPr id="8" name="Table 7"/>
          <p:cNvGraphicFramePr>
            <a:graphicFrameLocks noGrp="1"/>
          </p:cNvGraphicFramePr>
          <p:nvPr/>
        </p:nvGraphicFramePr>
        <p:xfrm>
          <a:off x="5976048" y="2189988"/>
          <a:ext cx="6076373" cy="3931795"/>
        </p:xfrm>
        <a:graphic>
          <a:graphicData uri="http://schemas.openxmlformats.org/drawingml/2006/table">
            <a:tbl>
              <a:tblPr firstRow="1" firstCol="1" bandRow="1"/>
              <a:tblGrid>
                <a:gridCol w="942458">
                  <a:extLst>
                    <a:ext uri="{9D8B030D-6E8A-4147-A177-3AD203B41FA5}">
                      <a16:colId xmlns:a16="http://schemas.microsoft.com/office/drawing/2014/main" val="1484841928"/>
                    </a:ext>
                  </a:extLst>
                </a:gridCol>
                <a:gridCol w="644840">
                  <a:extLst>
                    <a:ext uri="{9D8B030D-6E8A-4147-A177-3AD203B41FA5}">
                      <a16:colId xmlns:a16="http://schemas.microsoft.com/office/drawing/2014/main" val="1419905325"/>
                    </a:ext>
                  </a:extLst>
                </a:gridCol>
                <a:gridCol w="731645">
                  <a:extLst>
                    <a:ext uri="{9D8B030D-6E8A-4147-A177-3AD203B41FA5}">
                      <a16:colId xmlns:a16="http://schemas.microsoft.com/office/drawing/2014/main" val="1212594095"/>
                    </a:ext>
                  </a:extLst>
                </a:gridCol>
                <a:gridCol w="868053">
                  <a:extLst>
                    <a:ext uri="{9D8B030D-6E8A-4147-A177-3AD203B41FA5}">
                      <a16:colId xmlns:a16="http://schemas.microsoft.com/office/drawing/2014/main" val="2015033652"/>
                    </a:ext>
                  </a:extLst>
                </a:gridCol>
                <a:gridCol w="930057">
                  <a:extLst>
                    <a:ext uri="{9D8B030D-6E8A-4147-A177-3AD203B41FA5}">
                      <a16:colId xmlns:a16="http://schemas.microsoft.com/office/drawing/2014/main" val="3085350315"/>
                    </a:ext>
                  </a:extLst>
                </a:gridCol>
                <a:gridCol w="880454">
                  <a:extLst>
                    <a:ext uri="{9D8B030D-6E8A-4147-A177-3AD203B41FA5}">
                      <a16:colId xmlns:a16="http://schemas.microsoft.com/office/drawing/2014/main" val="2864849948"/>
                    </a:ext>
                  </a:extLst>
                </a:gridCol>
                <a:gridCol w="1078866">
                  <a:extLst>
                    <a:ext uri="{9D8B030D-6E8A-4147-A177-3AD203B41FA5}">
                      <a16:colId xmlns:a16="http://schemas.microsoft.com/office/drawing/2014/main" val="606547074"/>
                    </a:ext>
                  </a:extLst>
                </a:gridCol>
              </a:tblGrid>
              <a:tr h="220705">
                <a:tc>
                  <a:txBody>
                    <a:bodyPr/>
                    <a:lstStyle/>
                    <a:p>
                      <a:pPr marL="0" marR="0">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MAV Tippers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gridSpan="6">
                  <a:txBody>
                    <a:bodyPr/>
                    <a:lstStyle/>
                    <a:p>
                      <a:pPr marL="0" marR="0" algn="ctr">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FY22 Sale Volume</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36730959"/>
                  </a:ext>
                </a:extLst>
              </a:tr>
              <a:tr h="547672">
                <a:tc>
                  <a:txBody>
                    <a:bodyPr/>
                    <a:lstStyle/>
                    <a:p>
                      <a:pPr marL="0" marR="0">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400" b="1" dirty="0">
                          <a:solidFill>
                            <a:srgbClr val="000000"/>
                          </a:solidFill>
                          <a:effectLst/>
                          <a:latin typeface="Calibri" panose="020F0502020204030204" pitchFamily="34" charset="0"/>
                          <a:ea typeface="Calibri" panose="020F0502020204030204" pitchFamily="34" charset="0"/>
                        </a:rPr>
                        <a:t>TIV</a:t>
                      </a:r>
                      <a:endParaRPr lang="en-US" sz="14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AL</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MS%</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Competition</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400" b="1" dirty="0">
                          <a:solidFill>
                            <a:srgbClr val="000000"/>
                          </a:solidFill>
                          <a:effectLst/>
                          <a:latin typeface="Calibri" panose="020F0502020204030204" pitchFamily="34" charset="0"/>
                          <a:ea typeface="Calibri" panose="020F0502020204030204" pitchFamily="34" charset="0"/>
                        </a:rPr>
                        <a:t>430 </a:t>
                      </a:r>
                      <a:r>
                        <a:rPr lang="en-US" sz="1400" b="1" dirty="0" err="1">
                          <a:solidFill>
                            <a:srgbClr val="000000"/>
                          </a:solidFill>
                          <a:effectLst/>
                          <a:latin typeface="Calibri" panose="020F0502020204030204" pitchFamily="34" charset="0"/>
                          <a:ea typeface="Calibri" panose="020F0502020204030204" pitchFamily="34" charset="0"/>
                        </a:rPr>
                        <a:t>Dia</a:t>
                      </a:r>
                      <a:r>
                        <a:rPr lang="en-US" sz="1400" b="1" dirty="0">
                          <a:solidFill>
                            <a:srgbClr val="000000"/>
                          </a:solidFill>
                          <a:effectLst/>
                          <a:latin typeface="Calibri" panose="020F0502020204030204" pitchFamily="34" charset="0"/>
                          <a:ea typeface="Calibri" panose="020F0502020204030204" pitchFamily="34" charset="0"/>
                        </a:rPr>
                        <a:t> Volume (Est)</a:t>
                      </a:r>
                      <a:endParaRPr lang="en-US" sz="14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430 dia SOB in competition</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688958402"/>
                  </a:ext>
                </a:extLst>
              </a:tr>
              <a:tr h="574730">
                <a:tc>
                  <a:txBody>
                    <a:bodyPr/>
                    <a:lstStyle/>
                    <a:p>
                      <a:pPr marL="0" marR="0">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6x4 Tip</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21517</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4906</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23%</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16611</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9967</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60%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5242991"/>
                  </a:ext>
                </a:extLst>
              </a:tr>
              <a:tr h="287365">
                <a:tc>
                  <a:txBody>
                    <a:bodyPr/>
                    <a:lstStyle/>
                    <a:p>
                      <a:pPr marL="0" marR="0">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6x4 RMC</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6530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3082</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47%</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3448</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4930690"/>
                  </a:ext>
                </a:extLst>
              </a:tr>
              <a:tr h="287365">
                <a:tc>
                  <a:txBody>
                    <a:bodyPr/>
                    <a:lstStyle/>
                    <a:p>
                      <a:pPr marL="0" marR="0">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8x2 Tip</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339</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119</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35%</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220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2757671"/>
                  </a:ext>
                </a:extLst>
              </a:tr>
              <a:tr h="287365">
                <a:tc>
                  <a:txBody>
                    <a:bodyPr/>
                    <a:lstStyle/>
                    <a:p>
                      <a:pPr marL="0" marR="0">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8x4 Tip</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11264</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2760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25%</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8504</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8504</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100%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0685590"/>
                  </a:ext>
                </a:extLst>
              </a:tr>
              <a:tr h="287365">
                <a:tc>
                  <a:txBody>
                    <a:bodyPr/>
                    <a:lstStyle/>
                    <a:p>
                      <a:pPr marL="0" marR="0">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10x2 Tip</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1551</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209</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14%</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1342</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1342</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100%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3753813"/>
                  </a:ext>
                </a:extLst>
              </a:tr>
              <a:tr h="287365">
                <a:tc>
                  <a:txBody>
                    <a:bodyPr/>
                    <a:lstStyle/>
                    <a:p>
                      <a:pPr marL="0" marR="0">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10x4 Tip</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490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139</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28%</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351</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351</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100%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6049427"/>
                  </a:ext>
                </a:extLst>
              </a:tr>
              <a:tr h="287365">
                <a:tc>
                  <a:txBody>
                    <a:bodyPr/>
                    <a:lstStyle/>
                    <a:p>
                      <a:pPr marL="0" marR="0">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10x4 DTLA Tip</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6703</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1522</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23%</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5181</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5181</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100%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3726015"/>
                  </a:ext>
                </a:extLst>
              </a:tr>
              <a:tr h="301733">
                <a:tc>
                  <a:txBody>
                    <a:bodyPr/>
                    <a:lstStyle/>
                    <a:p>
                      <a:pPr marL="0" marR="0">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Tippers total</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54447</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13917</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26%</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35657</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25317</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dirty="0">
                          <a:solidFill>
                            <a:srgbClr val="000000"/>
                          </a:solidFill>
                          <a:effectLst/>
                          <a:latin typeface="Calibri" panose="020F0502020204030204" pitchFamily="34" charset="0"/>
                          <a:ea typeface="Calibri" panose="020F0502020204030204" pitchFamily="34" charset="0"/>
                        </a:rPr>
                        <a:t>71%</a:t>
                      </a:r>
                      <a:endParaRPr lang="en-US" sz="14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679233"/>
                  </a:ext>
                </a:extLst>
              </a:tr>
            </a:tbl>
          </a:graphicData>
        </a:graphic>
      </p:graphicFrame>
      <p:graphicFrame>
        <p:nvGraphicFramePr>
          <p:cNvPr id="9" name="Table 8"/>
          <p:cNvGraphicFramePr>
            <a:graphicFrameLocks noGrp="1"/>
          </p:cNvGraphicFramePr>
          <p:nvPr/>
        </p:nvGraphicFramePr>
        <p:xfrm>
          <a:off x="261078" y="1789655"/>
          <a:ext cx="5488558" cy="4894760"/>
        </p:xfrm>
        <a:graphic>
          <a:graphicData uri="http://schemas.openxmlformats.org/drawingml/2006/table">
            <a:tbl>
              <a:tblPr firstRow="1" firstCol="1" bandRow="1"/>
              <a:tblGrid>
                <a:gridCol w="839299">
                  <a:extLst>
                    <a:ext uri="{9D8B030D-6E8A-4147-A177-3AD203B41FA5}">
                      <a16:colId xmlns:a16="http://schemas.microsoft.com/office/drawing/2014/main" val="212942499"/>
                    </a:ext>
                  </a:extLst>
                </a:gridCol>
                <a:gridCol w="685502">
                  <a:extLst>
                    <a:ext uri="{9D8B030D-6E8A-4147-A177-3AD203B41FA5}">
                      <a16:colId xmlns:a16="http://schemas.microsoft.com/office/drawing/2014/main" val="20594092"/>
                    </a:ext>
                  </a:extLst>
                </a:gridCol>
                <a:gridCol w="685502">
                  <a:extLst>
                    <a:ext uri="{9D8B030D-6E8A-4147-A177-3AD203B41FA5}">
                      <a16:colId xmlns:a16="http://schemas.microsoft.com/office/drawing/2014/main" val="898419834"/>
                    </a:ext>
                  </a:extLst>
                </a:gridCol>
                <a:gridCol w="685502">
                  <a:extLst>
                    <a:ext uri="{9D8B030D-6E8A-4147-A177-3AD203B41FA5}">
                      <a16:colId xmlns:a16="http://schemas.microsoft.com/office/drawing/2014/main" val="2141174737"/>
                    </a:ext>
                  </a:extLst>
                </a:gridCol>
                <a:gridCol w="980404">
                  <a:extLst>
                    <a:ext uri="{9D8B030D-6E8A-4147-A177-3AD203B41FA5}">
                      <a16:colId xmlns:a16="http://schemas.microsoft.com/office/drawing/2014/main" val="2196945641"/>
                    </a:ext>
                  </a:extLst>
                </a:gridCol>
                <a:gridCol w="980404">
                  <a:extLst>
                    <a:ext uri="{9D8B030D-6E8A-4147-A177-3AD203B41FA5}">
                      <a16:colId xmlns:a16="http://schemas.microsoft.com/office/drawing/2014/main" val="3287716730"/>
                    </a:ext>
                  </a:extLst>
                </a:gridCol>
                <a:gridCol w="631945">
                  <a:extLst>
                    <a:ext uri="{9D8B030D-6E8A-4147-A177-3AD203B41FA5}">
                      <a16:colId xmlns:a16="http://schemas.microsoft.com/office/drawing/2014/main" val="2117914522"/>
                    </a:ext>
                  </a:extLst>
                </a:gridCol>
              </a:tblGrid>
              <a:tr h="469739">
                <a:tc>
                  <a:txBody>
                    <a:bodyPr/>
                    <a:lstStyle/>
                    <a:p>
                      <a:pPr marL="0" marR="0">
                        <a:spcBef>
                          <a:spcPts val="0"/>
                        </a:spcBef>
                        <a:spcAft>
                          <a:spcPts val="0"/>
                        </a:spcAft>
                      </a:pPr>
                      <a:r>
                        <a:rPr lang="en-US" sz="1400" b="1">
                          <a:solidFill>
                            <a:srgbClr val="000000"/>
                          </a:solidFill>
                          <a:effectLst/>
                          <a:latin typeface="+mj-lt"/>
                          <a:ea typeface="Calibri" panose="020F0502020204030204" pitchFamily="34" charset="0"/>
                        </a:rPr>
                        <a:t>MAV Tippers</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a:spcBef>
                          <a:spcPts val="0"/>
                        </a:spcBef>
                        <a:spcAft>
                          <a:spcPts val="0"/>
                        </a:spcAft>
                      </a:pPr>
                      <a:r>
                        <a:rPr lang="en-US" sz="1400" b="1" dirty="0">
                          <a:solidFill>
                            <a:srgbClr val="000000"/>
                          </a:solidFill>
                          <a:effectLst/>
                          <a:latin typeface="+mj-lt"/>
                          <a:ea typeface="Calibri" panose="020F0502020204030204" pitchFamily="34" charset="0"/>
                        </a:rPr>
                        <a:t>Clutch </a:t>
                      </a:r>
                      <a:r>
                        <a:rPr lang="en-US" sz="1400" b="1" dirty="0" err="1">
                          <a:solidFill>
                            <a:srgbClr val="000000"/>
                          </a:solidFill>
                          <a:effectLst/>
                          <a:latin typeface="+mj-lt"/>
                          <a:ea typeface="Calibri" panose="020F0502020204030204" pitchFamily="34" charset="0"/>
                        </a:rPr>
                        <a:t>Dia</a:t>
                      </a:r>
                      <a:endParaRPr lang="en-US" sz="1400" dirty="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algn="ctr">
                        <a:spcBef>
                          <a:spcPts val="0"/>
                        </a:spcBef>
                        <a:spcAft>
                          <a:spcPts val="0"/>
                        </a:spcAft>
                      </a:pPr>
                      <a:r>
                        <a:rPr lang="en-US" sz="1400" b="1" kern="1200" dirty="0">
                          <a:solidFill>
                            <a:srgbClr val="000000"/>
                          </a:solidFill>
                          <a:effectLst/>
                          <a:latin typeface="+mj-lt"/>
                          <a:ea typeface="Calibri" panose="020F0502020204030204" pitchFamily="34" charset="0"/>
                          <a:cs typeface="+mn-cs"/>
                        </a:rPr>
                        <a:t>AL</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algn="ctr">
                        <a:spcBef>
                          <a:spcPts val="0"/>
                        </a:spcBef>
                        <a:spcAft>
                          <a:spcPts val="0"/>
                        </a:spcAft>
                      </a:pPr>
                      <a:r>
                        <a:rPr lang="en-US" sz="1400" b="1" kern="1200" dirty="0">
                          <a:solidFill>
                            <a:srgbClr val="000000"/>
                          </a:solidFill>
                          <a:effectLst/>
                          <a:latin typeface="+mj-lt"/>
                          <a:ea typeface="Calibri" panose="020F0502020204030204" pitchFamily="34" charset="0"/>
                          <a:cs typeface="+mn-cs"/>
                        </a:rPr>
                        <a:t>TML</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algn="ctr">
                        <a:spcBef>
                          <a:spcPts val="0"/>
                        </a:spcBef>
                        <a:spcAft>
                          <a:spcPts val="0"/>
                        </a:spcAft>
                      </a:pPr>
                      <a:r>
                        <a:rPr lang="en-US" sz="1400" b="1" dirty="0">
                          <a:solidFill>
                            <a:srgbClr val="000000"/>
                          </a:solidFill>
                          <a:effectLst/>
                          <a:latin typeface="+mj-lt"/>
                          <a:ea typeface="Calibri" panose="020F0502020204030204" pitchFamily="34" charset="0"/>
                        </a:rPr>
                        <a:t>BB</a:t>
                      </a:r>
                      <a:endParaRPr lang="en-US" sz="1400" dirty="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algn="ctr">
                        <a:spcBef>
                          <a:spcPts val="0"/>
                        </a:spcBef>
                        <a:spcAft>
                          <a:spcPts val="0"/>
                        </a:spcAft>
                      </a:pPr>
                      <a:r>
                        <a:rPr lang="en-US" sz="1400" b="1">
                          <a:solidFill>
                            <a:srgbClr val="000000"/>
                          </a:solidFill>
                          <a:effectLst/>
                          <a:latin typeface="+mj-lt"/>
                          <a:ea typeface="Calibri" panose="020F0502020204030204" pitchFamily="34" charset="0"/>
                        </a:rPr>
                        <a:t>VECV</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algn="ctr">
                        <a:spcBef>
                          <a:spcPts val="0"/>
                        </a:spcBef>
                        <a:spcAft>
                          <a:spcPts val="0"/>
                        </a:spcAft>
                      </a:pPr>
                      <a:r>
                        <a:rPr lang="en-US" sz="1400" b="1">
                          <a:solidFill>
                            <a:srgbClr val="000000"/>
                          </a:solidFill>
                          <a:effectLst/>
                          <a:latin typeface="+mj-lt"/>
                          <a:ea typeface="Calibri" panose="020F0502020204030204" pitchFamily="34" charset="0"/>
                        </a:rPr>
                        <a:t>MTBL</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267656897"/>
                  </a:ext>
                </a:extLst>
              </a:tr>
              <a:tr h="493225">
                <a:tc rowSpan="3">
                  <a:txBody>
                    <a:bodyPr/>
                    <a:lstStyle/>
                    <a:p>
                      <a:pPr marL="0" marR="0">
                        <a:spcBef>
                          <a:spcPts val="0"/>
                        </a:spcBef>
                        <a:spcAft>
                          <a:spcPts val="0"/>
                        </a:spcAft>
                      </a:pPr>
                      <a:r>
                        <a:rPr lang="en-US" sz="1400">
                          <a:solidFill>
                            <a:srgbClr val="000000"/>
                          </a:solidFill>
                          <a:effectLst/>
                          <a:latin typeface="+mj-lt"/>
                          <a:ea typeface="Calibri" panose="020F0502020204030204" pitchFamily="34" charset="0"/>
                        </a:rPr>
                        <a:t>6x4</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380</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2820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2823</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3386869514"/>
                  </a:ext>
                </a:extLst>
              </a:tr>
              <a:tr h="469739">
                <a:tc vMerge="1">
                  <a:txBody>
                    <a:bodyPr/>
                    <a:lstStyle/>
                    <a:p>
                      <a:endParaRPr lang="en-US"/>
                    </a:p>
                  </a:txBody>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395</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2825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2823 /2828C</a:t>
                      </a:r>
                      <a:endParaRPr lang="en-US" sz="1400" dirty="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MN25</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1308950892"/>
                  </a:ext>
                </a:extLst>
              </a:tr>
              <a:tr h="437668">
                <a:tc vMerge="1">
                  <a:txBody>
                    <a:bodyPr/>
                    <a:lstStyle/>
                    <a:p>
                      <a:endParaRPr lang="en-US"/>
                    </a:p>
                  </a:txBody>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430</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endParaRPr lang="en-US" sz="1400" dirty="0">
                        <a:solidFill>
                          <a:srgbClr val="000000"/>
                        </a:solidFill>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2825/ 2830</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2828 CH</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Pro 6028 / 8028</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1326309409"/>
                  </a:ext>
                </a:extLst>
              </a:tr>
              <a:tr h="234869">
                <a:tc rowSpan="3">
                  <a:txBody>
                    <a:bodyPr/>
                    <a:lstStyle/>
                    <a:p>
                      <a:pPr marL="0" marR="0">
                        <a:spcBef>
                          <a:spcPts val="0"/>
                        </a:spcBef>
                        <a:spcAft>
                          <a:spcPts val="0"/>
                        </a:spcAft>
                      </a:pPr>
                      <a:r>
                        <a:rPr lang="en-US" sz="1400">
                          <a:solidFill>
                            <a:srgbClr val="000000"/>
                          </a:solidFill>
                          <a:effectLst/>
                          <a:latin typeface="+mj-lt"/>
                          <a:ea typeface="Calibri" panose="020F0502020204030204" pitchFamily="34" charset="0"/>
                        </a:rPr>
                        <a:t>8x4</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380</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3520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3523</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426516"/>
                  </a:ext>
                </a:extLst>
              </a:tr>
              <a:tr h="437668">
                <a:tc vMerge="1">
                  <a:txBody>
                    <a:bodyPr/>
                    <a:lstStyle/>
                    <a:p>
                      <a:endParaRPr lang="en-US"/>
                    </a:p>
                  </a:txBody>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395</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3525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MN 35</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7967046"/>
                  </a:ext>
                </a:extLst>
              </a:tr>
              <a:tr h="437668">
                <a:tc vMerge="1">
                  <a:txBody>
                    <a:bodyPr/>
                    <a:lstStyle/>
                    <a:p>
                      <a:endParaRPr lang="en-US"/>
                    </a:p>
                  </a:txBody>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430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endParaRPr lang="en-US" sz="1400" dirty="0">
                        <a:solidFill>
                          <a:srgbClr val="000000"/>
                        </a:solidFill>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3525/ 3530</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3528CH</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Pro 8035</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69371721"/>
                  </a:ext>
                </a:extLst>
              </a:tr>
              <a:tr h="234869">
                <a:tc rowSpan="3">
                  <a:txBody>
                    <a:bodyPr/>
                    <a:lstStyle/>
                    <a:p>
                      <a:pPr marL="0" marR="0">
                        <a:spcBef>
                          <a:spcPts val="0"/>
                        </a:spcBef>
                        <a:spcAft>
                          <a:spcPts val="0"/>
                        </a:spcAft>
                      </a:pPr>
                      <a:r>
                        <a:rPr lang="en-US" sz="1400">
                          <a:solidFill>
                            <a:srgbClr val="000000"/>
                          </a:solidFill>
                          <a:effectLst/>
                          <a:latin typeface="+mj-lt"/>
                          <a:ea typeface="Calibri" panose="020F0502020204030204" pitchFamily="34" charset="0"/>
                        </a:rPr>
                        <a:t>10x4</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380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a:r>
                        <a:rPr lang="en-US" sz="1400" dirty="0">
                          <a:solidFill>
                            <a:srgbClr val="000000"/>
                          </a:solidFill>
                          <a:effectLst/>
                          <a:latin typeface="+mj-lt"/>
                        </a:rPr>
                        <a:t>4220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endParaRPr lang="en-US" sz="1400">
                        <a:effectLst/>
                        <a:latin typeface="+mj-lt"/>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1982115638"/>
                  </a:ext>
                </a:extLst>
              </a:tr>
              <a:tr h="234869">
                <a:tc v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rgbClr val="000000"/>
                          </a:solidFill>
                          <a:effectLst/>
                          <a:latin typeface="+mn-lt"/>
                          <a:ea typeface="Calibri" panose="020F0502020204030204" pitchFamily="34" charset="0"/>
                          <a:cs typeface="+mn-cs"/>
                        </a:rPr>
                        <a:t>395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a:endParaRPr lang="en-US" sz="1400" dirty="0">
                        <a:solidFill>
                          <a:srgbClr val="000000"/>
                        </a:solidFill>
                        <a:effectLst/>
                        <a:latin typeface="+mj-lt"/>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endParaRPr lang="en-US" sz="1400">
                        <a:effectLst/>
                        <a:latin typeface="+mj-lt"/>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endParaRPr lang="en-US" sz="1400" dirty="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2865817294"/>
                  </a:ext>
                </a:extLst>
              </a:tr>
              <a:tr h="234869">
                <a:tc vMerge="1">
                  <a:txBody>
                    <a:bodyPr/>
                    <a:lstStyle/>
                    <a:p>
                      <a:endParaRPr lang="en-US"/>
                    </a:p>
                  </a:txBody>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430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endParaRPr lang="en-US" sz="1400" dirty="0">
                        <a:solidFill>
                          <a:srgbClr val="000000"/>
                        </a:solidFill>
                        <a:effectLst/>
                        <a:latin typeface="+mj-lt"/>
                        <a:ea typeface="Calibri" panose="020F050202020403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4225 </a:t>
                      </a:r>
                      <a:endParaRPr lang="en-US" sz="1400">
                        <a:effectLst/>
                        <a:latin typeface="+mj-lt"/>
                        <a:ea typeface="Calibri" panose="020F050202020403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2001548810"/>
                  </a:ext>
                </a:extLst>
              </a:tr>
              <a:tr h="246613">
                <a:tc rowSpan="3">
                  <a:txBody>
                    <a:bodyPr/>
                    <a:lstStyle/>
                    <a:p>
                      <a:pPr marL="0" marR="0">
                        <a:spcBef>
                          <a:spcPts val="0"/>
                        </a:spcBef>
                        <a:spcAft>
                          <a:spcPts val="0"/>
                        </a:spcAft>
                      </a:pPr>
                      <a:r>
                        <a:rPr lang="en-US" sz="1400" dirty="0">
                          <a:solidFill>
                            <a:srgbClr val="000000"/>
                          </a:solidFill>
                          <a:effectLst/>
                          <a:latin typeface="+mj-lt"/>
                          <a:ea typeface="Calibri" panose="020F0502020204030204" pitchFamily="34" charset="0"/>
                        </a:rPr>
                        <a:t>10x2</a:t>
                      </a:r>
                      <a:endParaRPr lang="en-US" sz="1400" dirty="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380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4220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endParaRPr lang="en-US" sz="1400" dirty="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25026879"/>
                  </a:ext>
                </a:extLst>
              </a:tr>
              <a:tr h="246613">
                <a:tc vMerge="1">
                  <a:txBody>
                    <a:bodyPr/>
                    <a:lstStyle/>
                    <a:p>
                      <a:endParaRPr lang="en-US"/>
                    </a:p>
                  </a:txBody>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395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4825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endParaRPr lang="en-US" sz="1400" dirty="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endParaRPr lang="en-US" sz="1400" dirty="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8281334"/>
                  </a:ext>
                </a:extLst>
              </a:tr>
              <a:tr h="246613">
                <a:tc vMerge="1">
                  <a:txBody>
                    <a:bodyPr/>
                    <a:lstStyle/>
                    <a:p>
                      <a:pPr marL="0" marR="0">
                        <a:spcBef>
                          <a:spcPts val="0"/>
                        </a:spcBef>
                        <a:spcAft>
                          <a:spcPts val="0"/>
                        </a:spcAft>
                      </a:pPr>
                      <a:endParaRPr lang="en-US" sz="1400" dirty="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430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endParaRPr lang="en-US" sz="1400" dirty="0">
                        <a:solidFill>
                          <a:srgbClr val="000000"/>
                        </a:solidFill>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4225</a:t>
                      </a:r>
                      <a:endParaRPr lang="en-US" sz="1400" dirty="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endParaRPr lang="en-US" sz="1400" dirty="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2219795"/>
                  </a:ext>
                </a:extLst>
              </a:tr>
              <a:tr h="234869">
                <a:tc rowSpan="2">
                  <a:txBody>
                    <a:bodyPr/>
                    <a:lstStyle/>
                    <a:p>
                      <a:pPr marL="0" marR="0">
                        <a:spcBef>
                          <a:spcPts val="0"/>
                        </a:spcBef>
                        <a:spcAft>
                          <a:spcPts val="0"/>
                        </a:spcAft>
                      </a:pPr>
                      <a:r>
                        <a:rPr lang="en-US" sz="1400" dirty="0">
                          <a:solidFill>
                            <a:srgbClr val="000000"/>
                          </a:solidFill>
                          <a:effectLst/>
                          <a:latin typeface="+mj-lt"/>
                          <a:ea typeface="Calibri" panose="020F0502020204030204" pitchFamily="34" charset="0"/>
                        </a:rPr>
                        <a:t>10x4 DTLA</a:t>
                      </a:r>
                      <a:endParaRPr lang="en-US" sz="1400" dirty="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395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4825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endParaRPr lang="en-US" sz="1400" dirty="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endParaRPr lang="en-US" sz="1400" dirty="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1144795255"/>
                  </a:ext>
                </a:extLst>
              </a:tr>
              <a:tr h="234869">
                <a:tc vMerge="1">
                  <a:txBody>
                    <a:bodyPr/>
                    <a:lstStyle/>
                    <a:p>
                      <a:pPr marL="0" marR="0">
                        <a:spcBef>
                          <a:spcPts val="0"/>
                        </a:spcBef>
                        <a:spcAft>
                          <a:spcPts val="0"/>
                        </a:spcAft>
                      </a:pPr>
                      <a:endParaRPr lang="en-US" sz="1400" dirty="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430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endParaRPr lang="en-US" sz="1400" dirty="0">
                        <a:solidFill>
                          <a:srgbClr val="000000"/>
                        </a:solidFill>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4825</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 </a:t>
                      </a:r>
                      <a:endParaRPr lang="en-US" sz="1400" dirty="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 </a:t>
                      </a:r>
                      <a:endParaRPr lang="en-US" sz="1400" dirty="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3669767427"/>
                  </a:ext>
                </a:extLst>
              </a:tr>
            </a:tbl>
          </a:graphicData>
        </a:graphic>
      </p:graphicFrame>
      <p:sp>
        <p:nvSpPr>
          <p:cNvPr id="10" name="TextBox 9"/>
          <p:cNvSpPr txBox="1"/>
          <p:nvPr/>
        </p:nvSpPr>
        <p:spPr>
          <a:xfrm>
            <a:off x="2036349" y="1472050"/>
            <a:ext cx="1642373" cy="338554"/>
          </a:xfrm>
          <a:prstGeom prst="rect">
            <a:avLst/>
          </a:prstGeom>
          <a:noFill/>
        </p:spPr>
        <p:txBody>
          <a:bodyPr wrap="none" rtlCol="0">
            <a:spAutoFit/>
          </a:bodyPr>
          <a:lstStyle/>
          <a:p>
            <a:r>
              <a:rPr lang="en-US" sz="1600" dirty="0"/>
              <a:t>Clutch size matrix</a:t>
            </a:r>
          </a:p>
        </p:txBody>
      </p:sp>
      <p:sp>
        <p:nvSpPr>
          <p:cNvPr id="11" name="TextBox 10"/>
          <p:cNvSpPr txBox="1"/>
          <p:nvPr/>
        </p:nvSpPr>
        <p:spPr>
          <a:xfrm>
            <a:off x="9933228" y="6525808"/>
            <a:ext cx="1385315" cy="261610"/>
          </a:xfrm>
          <a:prstGeom prst="rect">
            <a:avLst/>
          </a:prstGeom>
          <a:noFill/>
        </p:spPr>
        <p:txBody>
          <a:bodyPr wrap="none" rtlCol="0">
            <a:spAutoFit/>
          </a:bodyPr>
          <a:lstStyle/>
          <a:p>
            <a:pPr algn="r"/>
            <a:r>
              <a:rPr lang="en-US" sz="1100" dirty="0"/>
              <a:t>Data from Marketing</a:t>
            </a:r>
          </a:p>
        </p:txBody>
      </p:sp>
    </p:spTree>
    <p:extLst>
      <p:ext uri="{BB962C8B-B14F-4D97-AF65-F5344CB8AC3E}">
        <p14:creationId xmlns:p14="http://schemas.microsoft.com/office/powerpoint/2010/main" val="1599974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61078" y="1428949"/>
            <a:ext cx="11791343" cy="369332"/>
          </a:xfrm>
          <a:prstGeom prst="rect">
            <a:avLst/>
          </a:prstGeom>
          <a:noFill/>
        </p:spPr>
        <p:txBody>
          <a:bodyPr wrap="square" rtlCol="0">
            <a:spAutoFit/>
          </a:bodyPr>
          <a:lstStyle/>
          <a:p>
            <a:pPr lvl="0"/>
            <a:r>
              <a:rPr lang="en-US" b="1" u="sng" dirty="0"/>
              <a:t>Tractor Trailer:</a:t>
            </a:r>
            <a:r>
              <a:rPr lang="en-US" b="1" dirty="0"/>
              <a:t> 87% of competition Tractors sold are with 430 mm </a:t>
            </a:r>
            <a:r>
              <a:rPr lang="en-US" b="1" dirty="0" err="1"/>
              <a:t>dia</a:t>
            </a:r>
            <a:r>
              <a:rPr lang="en-US" b="1" dirty="0"/>
              <a:t> clutch</a:t>
            </a:r>
            <a:endParaRPr lang="en-US" dirty="0"/>
          </a:p>
        </p:txBody>
      </p:sp>
      <p:sp>
        <p:nvSpPr>
          <p:cNvPr id="14" name="TextBox 13"/>
          <p:cNvSpPr txBox="1"/>
          <p:nvPr/>
        </p:nvSpPr>
        <p:spPr>
          <a:xfrm>
            <a:off x="2090940" y="1876075"/>
            <a:ext cx="1642373" cy="338554"/>
          </a:xfrm>
          <a:prstGeom prst="rect">
            <a:avLst/>
          </a:prstGeom>
          <a:noFill/>
        </p:spPr>
        <p:txBody>
          <a:bodyPr wrap="none" rtlCol="0">
            <a:spAutoFit/>
          </a:bodyPr>
          <a:lstStyle/>
          <a:p>
            <a:r>
              <a:rPr lang="en-US" sz="1600" dirty="0"/>
              <a:t>Clutch size matrix</a:t>
            </a:r>
          </a:p>
        </p:txBody>
      </p:sp>
      <p:graphicFrame>
        <p:nvGraphicFramePr>
          <p:cNvPr id="15" name="Table 14"/>
          <p:cNvGraphicFramePr>
            <a:graphicFrameLocks noGrp="1"/>
          </p:cNvGraphicFramePr>
          <p:nvPr/>
        </p:nvGraphicFramePr>
        <p:xfrm>
          <a:off x="206708" y="2214626"/>
          <a:ext cx="5410835" cy="3627120"/>
        </p:xfrm>
        <a:graphic>
          <a:graphicData uri="http://schemas.openxmlformats.org/drawingml/2006/table">
            <a:tbl>
              <a:tblPr firstRow="1" firstCol="1" bandRow="1"/>
              <a:tblGrid>
                <a:gridCol w="786880">
                  <a:extLst>
                    <a:ext uri="{9D8B030D-6E8A-4147-A177-3AD203B41FA5}">
                      <a16:colId xmlns:a16="http://schemas.microsoft.com/office/drawing/2014/main" val="2135495396"/>
                    </a:ext>
                  </a:extLst>
                </a:gridCol>
                <a:gridCol w="694938">
                  <a:extLst>
                    <a:ext uri="{9D8B030D-6E8A-4147-A177-3AD203B41FA5}">
                      <a16:colId xmlns:a16="http://schemas.microsoft.com/office/drawing/2014/main" val="3347771785"/>
                    </a:ext>
                  </a:extLst>
                </a:gridCol>
                <a:gridCol w="694938">
                  <a:extLst>
                    <a:ext uri="{9D8B030D-6E8A-4147-A177-3AD203B41FA5}">
                      <a16:colId xmlns:a16="http://schemas.microsoft.com/office/drawing/2014/main" val="3541709028"/>
                    </a:ext>
                  </a:extLst>
                </a:gridCol>
                <a:gridCol w="694938">
                  <a:extLst>
                    <a:ext uri="{9D8B030D-6E8A-4147-A177-3AD203B41FA5}">
                      <a16:colId xmlns:a16="http://schemas.microsoft.com/office/drawing/2014/main" val="1194345115"/>
                    </a:ext>
                  </a:extLst>
                </a:gridCol>
                <a:gridCol w="966849">
                  <a:extLst>
                    <a:ext uri="{9D8B030D-6E8A-4147-A177-3AD203B41FA5}">
                      <a16:colId xmlns:a16="http://schemas.microsoft.com/office/drawing/2014/main" val="2832179045"/>
                    </a:ext>
                  </a:extLst>
                </a:gridCol>
                <a:gridCol w="966849">
                  <a:extLst>
                    <a:ext uri="{9D8B030D-6E8A-4147-A177-3AD203B41FA5}">
                      <a16:colId xmlns:a16="http://schemas.microsoft.com/office/drawing/2014/main" val="3353379621"/>
                    </a:ext>
                  </a:extLst>
                </a:gridCol>
                <a:gridCol w="605443">
                  <a:extLst>
                    <a:ext uri="{9D8B030D-6E8A-4147-A177-3AD203B41FA5}">
                      <a16:colId xmlns:a16="http://schemas.microsoft.com/office/drawing/2014/main" val="3927677949"/>
                    </a:ext>
                  </a:extLst>
                </a:gridCol>
              </a:tblGrid>
              <a:tr h="400050">
                <a:tc>
                  <a:txBody>
                    <a:bodyPr/>
                    <a:lstStyle/>
                    <a:p>
                      <a:pPr marL="0" marR="0">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Tractors</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Clutch Dia</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400" b="1" dirty="0">
                          <a:solidFill>
                            <a:srgbClr val="000000"/>
                          </a:solidFill>
                          <a:effectLst/>
                          <a:latin typeface="Calibri" panose="020F0502020204030204" pitchFamily="34" charset="0"/>
                          <a:ea typeface="Calibri" panose="020F0502020204030204" pitchFamily="34" charset="0"/>
                        </a:rPr>
                        <a:t>AL</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400" b="1" dirty="0">
                          <a:solidFill>
                            <a:srgbClr val="000000"/>
                          </a:solidFill>
                          <a:effectLst/>
                          <a:latin typeface="Calibri" panose="020F0502020204030204" pitchFamily="34" charset="0"/>
                          <a:ea typeface="Calibri" panose="020F0502020204030204" pitchFamily="34" charset="0"/>
                        </a:rPr>
                        <a:t>TML</a:t>
                      </a:r>
                      <a:endParaRPr lang="en-US" sz="14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BB</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VECV</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MTBL</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012102435"/>
                  </a:ext>
                </a:extLst>
              </a:tr>
              <a:tr h="190500">
                <a:tc rowSpan="3">
                  <a:txBody>
                    <a:bodyPr/>
                    <a:lstStyle/>
                    <a:p>
                      <a:pPr marL="0" marR="0">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40T</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380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dirty="0">
                          <a:solidFill>
                            <a:srgbClr val="000000"/>
                          </a:solidFill>
                          <a:effectLst/>
                          <a:latin typeface="Calibri" panose="020F0502020204030204" pitchFamily="34" charset="0"/>
                          <a:ea typeface="Calibri" panose="020F0502020204030204" pitchFamily="34" charset="0"/>
                        </a:rPr>
                        <a:t>4020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30.21/ 4018</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4199496894"/>
                  </a:ext>
                </a:extLst>
              </a:tr>
              <a:tr h="190500">
                <a:tc vMerge="1">
                  <a:txBody>
                    <a:bodyPr/>
                    <a:lstStyle/>
                    <a:p>
                      <a:endParaRPr lang="en-US"/>
                    </a:p>
                  </a:txBody>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395</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endParaRPr lang="en-US" sz="14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4020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Pro 6040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Blazo 40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3667381555"/>
                  </a:ext>
                </a:extLst>
              </a:tr>
              <a:tr h="190500">
                <a:tc vMerge="1">
                  <a:txBody>
                    <a:bodyPr/>
                    <a:lstStyle/>
                    <a:p>
                      <a:endParaRPr lang="en-US"/>
                    </a:p>
                  </a:txBody>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430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endParaRPr lang="en-US" sz="14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4028</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4042306159"/>
                  </a:ext>
                </a:extLst>
              </a:tr>
              <a:tr h="190500">
                <a:tc rowSpan="3">
                  <a:txBody>
                    <a:bodyPr/>
                    <a:lstStyle/>
                    <a:p>
                      <a:pPr marL="0" marR="0">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46T</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380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dirty="0">
                          <a:solidFill>
                            <a:srgbClr val="000000"/>
                          </a:solidFill>
                          <a:effectLst/>
                          <a:latin typeface="Calibri" panose="020F0502020204030204" pitchFamily="34" charset="0"/>
                          <a:ea typeface="Calibri" panose="020F0502020204030204" pitchFamily="34" charset="0"/>
                        </a:rPr>
                        <a:t>4620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661184"/>
                  </a:ext>
                </a:extLst>
              </a:tr>
              <a:tr h="200025">
                <a:tc vMerge="1">
                  <a:txBody>
                    <a:bodyPr/>
                    <a:lstStyle/>
                    <a:p>
                      <a:endParaRPr lang="en-US"/>
                    </a:p>
                  </a:txBody>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395</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endParaRPr lang="en-US" sz="14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Blazao 46</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389247"/>
                  </a:ext>
                </a:extLst>
              </a:tr>
              <a:tr h="190500">
                <a:tc vMerge="1">
                  <a:txBody>
                    <a:bodyPr/>
                    <a:lstStyle/>
                    <a:p>
                      <a:endParaRPr lang="en-US"/>
                    </a:p>
                  </a:txBody>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430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endParaRPr lang="en-US" sz="14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4625</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5028</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Pro 6046</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944038"/>
                  </a:ext>
                </a:extLst>
              </a:tr>
              <a:tr h="190500">
                <a:tc rowSpan="3">
                  <a:txBody>
                    <a:bodyPr/>
                    <a:lstStyle/>
                    <a:p>
                      <a:pPr marL="0" marR="0">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52-55T (4x2)</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380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endParaRPr lang="en-US" sz="14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3792061526"/>
                  </a:ext>
                </a:extLst>
              </a:tr>
              <a:tr h="190500">
                <a:tc vMerge="1">
                  <a:txBody>
                    <a:bodyPr/>
                    <a:lstStyle/>
                    <a:p>
                      <a:endParaRPr lang="en-US"/>
                    </a:p>
                  </a:txBody>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395</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dirty="0">
                          <a:solidFill>
                            <a:srgbClr val="000000"/>
                          </a:solidFill>
                          <a:effectLst/>
                          <a:latin typeface="Calibri" panose="020F0502020204030204" pitchFamily="34" charset="0"/>
                          <a:ea typeface="Calibri" panose="020F0502020204030204" pitchFamily="34" charset="0"/>
                        </a:rPr>
                        <a:t>52-55T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1312954475"/>
                  </a:ext>
                </a:extLst>
              </a:tr>
              <a:tr h="190500">
                <a:tc vMerge="1">
                  <a:txBody>
                    <a:bodyPr/>
                    <a:lstStyle/>
                    <a:p>
                      <a:endParaRPr lang="en-US"/>
                    </a:p>
                  </a:txBody>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430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endParaRPr lang="en-US" sz="14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5530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5228</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Pro 6055</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3874118058"/>
                  </a:ext>
                </a:extLst>
              </a:tr>
              <a:tr h="190500">
                <a:tc rowSpan="2">
                  <a:txBody>
                    <a:bodyPr/>
                    <a:lstStyle/>
                    <a:p>
                      <a:pPr marL="0" marR="0">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55T (6x4)</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395</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dirty="0">
                          <a:solidFill>
                            <a:srgbClr val="000000"/>
                          </a:solidFill>
                          <a:effectLst/>
                          <a:latin typeface="Calibri" panose="020F0502020204030204" pitchFamily="34" charset="0"/>
                          <a:ea typeface="Calibri" panose="020F0502020204030204" pitchFamily="34" charset="0"/>
                        </a:rPr>
                        <a:t>5525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Blazo 55</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0899253"/>
                  </a:ext>
                </a:extLst>
              </a:tr>
              <a:tr h="190500">
                <a:tc vMerge="1">
                  <a:txBody>
                    <a:bodyPr/>
                    <a:lstStyle/>
                    <a:p>
                      <a:endParaRPr lang="en-US"/>
                    </a:p>
                  </a:txBody>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430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endParaRPr lang="en-US" sz="14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5530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5528</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dirty="0">
                          <a:solidFill>
                            <a:srgbClr val="000000"/>
                          </a:solidFill>
                          <a:effectLst/>
                          <a:latin typeface="Calibri" panose="020F0502020204030204" pitchFamily="34" charset="0"/>
                          <a:ea typeface="Calibri" panose="020F0502020204030204" pitchFamily="34" charset="0"/>
                        </a:rPr>
                        <a:t> </a:t>
                      </a:r>
                      <a:endParaRPr lang="en-US" sz="14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7526687"/>
                  </a:ext>
                </a:extLst>
              </a:tr>
            </a:tbl>
          </a:graphicData>
        </a:graphic>
      </p:graphicFrame>
      <p:graphicFrame>
        <p:nvGraphicFramePr>
          <p:cNvPr id="16" name="Table 15"/>
          <p:cNvGraphicFramePr>
            <a:graphicFrameLocks noGrp="1"/>
          </p:cNvGraphicFramePr>
          <p:nvPr/>
        </p:nvGraphicFramePr>
        <p:xfrm>
          <a:off x="5829421" y="2214624"/>
          <a:ext cx="6223000" cy="2800720"/>
        </p:xfrm>
        <a:graphic>
          <a:graphicData uri="http://schemas.openxmlformats.org/drawingml/2006/table">
            <a:tbl>
              <a:tblPr firstRow="1" firstCol="1" bandRow="1"/>
              <a:tblGrid>
                <a:gridCol w="894042">
                  <a:extLst>
                    <a:ext uri="{9D8B030D-6E8A-4147-A177-3AD203B41FA5}">
                      <a16:colId xmlns:a16="http://schemas.microsoft.com/office/drawing/2014/main" val="1430696541"/>
                    </a:ext>
                  </a:extLst>
                </a:gridCol>
                <a:gridCol w="694059">
                  <a:extLst>
                    <a:ext uri="{9D8B030D-6E8A-4147-A177-3AD203B41FA5}">
                      <a16:colId xmlns:a16="http://schemas.microsoft.com/office/drawing/2014/main" val="3944465243"/>
                    </a:ext>
                  </a:extLst>
                </a:gridCol>
                <a:gridCol w="823459">
                  <a:extLst>
                    <a:ext uri="{9D8B030D-6E8A-4147-A177-3AD203B41FA5}">
                      <a16:colId xmlns:a16="http://schemas.microsoft.com/office/drawing/2014/main" val="4022522939"/>
                    </a:ext>
                  </a:extLst>
                </a:gridCol>
                <a:gridCol w="882278">
                  <a:extLst>
                    <a:ext uri="{9D8B030D-6E8A-4147-A177-3AD203B41FA5}">
                      <a16:colId xmlns:a16="http://schemas.microsoft.com/office/drawing/2014/main" val="3669327626"/>
                    </a:ext>
                  </a:extLst>
                </a:gridCol>
                <a:gridCol w="882278">
                  <a:extLst>
                    <a:ext uri="{9D8B030D-6E8A-4147-A177-3AD203B41FA5}">
                      <a16:colId xmlns:a16="http://schemas.microsoft.com/office/drawing/2014/main" val="1570162840"/>
                    </a:ext>
                  </a:extLst>
                </a:gridCol>
                <a:gridCol w="897990">
                  <a:extLst>
                    <a:ext uri="{9D8B030D-6E8A-4147-A177-3AD203B41FA5}">
                      <a16:colId xmlns:a16="http://schemas.microsoft.com/office/drawing/2014/main" val="1242301444"/>
                    </a:ext>
                  </a:extLst>
                </a:gridCol>
                <a:gridCol w="1148894">
                  <a:extLst>
                    <a:ext uri="{9D8B030D-6E8A-4147-A177-3AD203B41FA5}">
                      <a16:colId xmlns:a16="http://schemas.microsoft.com/office/drawing/2014/main" val="3236484024"/>
                    </a:ext>
                  </a:extLst>
                </a:gridCol>
              </a:tblGrid>
              <a:tr h="254611">
                <a:tc rowSpan="2">
                  <a:txBody>
                    <a:bodyPr/>
                    <a:lstStyle/>
                    <a:p>
                      <a:pPr marL="0" marR="0" algn="ctr">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Tractors</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gridSpan="6">
                  <a:txBody>
                    <a:bodyPr/>
                    <a:lstStyle/>
                    <a:p>
                      <a:pPr marL="0" marR="0" algn="ctr">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FY22 Sale Volume</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12994513"/>
                  </a:ext>
                </a:extLst>
              </a:tr>
              <a:tr h="1018443">
                <a:tc vMerge="1">
                  <a:txBody>
                    <a:bodyPr/>
                    <a:lstStyle/>
                    <a:p>
                      <a:endParaRPr lang="en-US"/>
                    </a:p>
                  </a:txBody>
                  <a:tcPr/>
                </a:tc>
                <a:tc>
                  <a:txBody>
                    <a:bodyPr/>
                    <a:lstStyle/>
                    <a:p>
                      <a:pPr marL="0" marR="0" algn="ctr">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TIV</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AL</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MS%</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Competiton</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430 Dia Volume (Est)</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430 dia SOB in competition</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418492841"/>
                  </a:ext>
                </a:extLst>
              </a:tr>
              <a:tr h="254611">
                <a:tc>
                  <a:txBody>
                    <a:bodyPr/>
                    <a:lstStyle/>
                    <a:p>
                      <a:pPr marL="0" marR="0">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40T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3695</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1021</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28%</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2674</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500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19%</a:t>
                      </a:r>
                      <a:endParaRPr lang="en-US" sz="1400">
                        <a:effectLst/>
                        <a:latin typeface="Calibri" panose="020F0502020204030204" pitchFamily="34" charset="0"/>
                        <a:ea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2082414"/>
                  </a:ext>
                </a:extLst>
              </a:tr>
              <a:tr h="254611">
                <a:tc>
                  <a:txBody>
                    <a:bodyPr/>
                    <a:lstStyle/>
                    <a:p>
                      <a:pPr marL="0" marR="0">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46T</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3236</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1345</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42%</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1891</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1600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85%</a:t>
                      </a:r>
                      <a:endParaRPr lang="en-US" sz="1400">
                        <a:effectLst/>
                        <a:latin typeface="Calibri" panose="020F0502020204030204" pitchFamily="34" charset="0"/>
                        <a:ea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8535488"/>
                  </a:ext>
                </a:extLst>
              </a:tr>
              <a:tr h="254611">
                <a:tc>
                  <a:txBody>
                    <a:bodyPr/>
                    <a:lstStyle/>
                    <a:p>
                      <a:pPr marL="0" marR="0">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55T 4x2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12279</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1979</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16%</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10300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10300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100%</a:t>
                      </a:r>
                      <a:endParaRPr lang="en-US" sz="1400">
                        <a:effectLst/>
                        <a:latin typeface="Calibri" panose="020F0502020204030204" pitchFamily="34" charset="0"/>
                        <a:ea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4610476"/>
                  </a:ext>
                </a:extLst>
              </a:tr>
              <a:tr h="254611">
                <a:tc>
                  <a:txBody>
                    <a:bodyPr/>
                    <a:lstStyle/>
                    <a:p>
                      <a:pPr marL="0" marR="0">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55T 6x4</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10286</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2335</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23%</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7951</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7500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94%</a:t>
                      </a:r>
                      <a:endParaRPr lang="en-US" sz="1400">
                        <a:effectLst/>
                        <a:latin typeface="Calibri" panose="020F0502020204030204" pitchFamily="34" charset="0"/>
                        <a:ea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4037531"/>
                  </a:ext>
                </a:extLst>
              </a:tr>
              <a:tr h="509222">
                <a:tc>
                  <a:txBody>
                    <a:bodyPr/>
                    <a:lstStyle/>
                    <a:p>
                      <a:pPr marL="0" marR="0">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Tractor Total</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29496</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6680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36%</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22816</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a:solidFill>
                            <a:srgbClr val="000000"/>
                          </a:solidFill>
                          <a:effectLst/>
                          <a:latin typeface="Calibri" panose="020F0502020204030204" pitchFamily="34" charset="0"/>
                          <a:ea typeface="Calibri" panose="020F0502020204030204" pitchFamily="34" charset="0"/>
                        </a:rPr>
                        <a:t>19900</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dirty="0">
                          <a:solidFill>
                            <a:srgbClr val="000000"/>
                          </a:solidFill>
                          <a:effectLst/>
                          <a:latin typeface="Calibri" panose="020F0502020204030204" pitchFamily="34" charset="0"/>
                          <a:ea typeface="Calibri" panose="020F0502020204030204" pitchFamily="34" charset="0"/>
                        </a:rPr>
                        <a:t>87%</a:t>
                      </a:r>
                      <a:endParaRPr lang="en-US" sz="1400" dirty="0">
                        <a:effectLst/>
                        <a:latin typeface="Calibri" panose="020F0502020204030204" pitchFamily="34" charset="0"/>
                        <a:ea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8950991"/>
                  </a:ext>
                </a:extLst>
              </a:tr>
            </a:tbl>
          </a:graphicData>
        </a:graphic>
      </p:graphicFrame>
      <p:sp>
        <p:nvSpPr>
          <p:cNvPr id="17" name="TextBox 16"/>
          <p:cNvSpPr txBox="1"/>
          <p:nvPr/>
        </p:nvSpPr>
        <p:spPr>
          <a:xfrm>
            <a:off x="9864989" y="6596390"/>
            <a:ext cx="1385315" cy="261610"/>
          </a:xfrm>
          <a:prstGeom prst="rect">
            <a:avLst/>
          </a:prstGeom>
          <a:noFill/>
        </p:spPr>
        <p:txBody>
          <a:bodyPr wrap="none" rtlCol="0">
            <a:spAutoFit/>
          </a:bodyPr>
          <a:lstStyle/>
          <a:p>
            <a:pPr algn="r"/>
            <a:r>
              <a:rPr lang="en-US" sz="1100" dirty="0"/>
              <a:t>Data from Marketing</a:t>
            </a:r>
          </a:p>
        </p:txBody>
      </p:sp>
      <p:sp>
        <p:nvSpPr>
          <p:cNvPr id="8" name="Title 76"/>
          <p:cNvSpPr txBox="1">
            <a:spLocks/>
          </p:cNvSpPr>
          <p:nvPr/>
        </p:nvSpPr>
        <p:spPr bwMode="auto">
          <a:xfrm>
            <a:off x="938827" y="16814"/>
            <a:ext cx="11113594"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GB" sz="2800" b="1" dirty="0">
                <a:solidFill>
                  <a:schemeClr val="tx1"/>
                </a:solidFill>
              </a:rPr>
              <a:t>Cause verification - Design</a:t>
            </a:r>
            <a:endParaRPr lang="en-US" sz="2800" b="1" dirty="0">
              <a:solidFill>
                <a:schemeClr val="tx1"/>
              </a:solidFill>
            </a:endParaRPr>
          </a:p>
          <a:p>
            <a:pPr defTabSz="1207550">
              <a:defRPr/>
            </a:pPr>
            <a:r>
              <a:rPr lang="en-US" sz="2800" b="1" dirty="0">
                <a:solidFill>
                  <a:schemeClr val="tx1"/>
                </a:solidFill>
              </a:rPr>
              <a:t>Competition Benchmark - </a:t>
            </a:r>
            <a:r>
              <a:rPr lang="en-US" sz="2800" b="1" dirty="0">
                <a:solidFill>
                  <a:srgbClr val="0000FF"/>
                </a:solidFill>
              </a:rPr>
              <a:t>Tractor</a:t>
            </a:r>
            <a:endParaRPr lang="en-GB" sz="2800" b="1" dirty="0">
              <a:solidFill>
                <a:srgbClr val="0000FF"/>
              </a:solidFill>
            </a:endParaRPr>
          </a:p>
        </p:txBody>
      </p:sp>
    </p:spTree>
    <p:extLst>
      <p:ext uri="{BB962C8B-B14F-4D97-AF65-F5344CB8AC3E}">
        <p14:creationId xmlns:p14="http://schemas.microsoft.com/office/powerpoint/2010/main" val="2184021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1078" y="1427795"/>
            <a:ext cx="11791343" cy="646331"/>
          </a:xfrm>
          <a:prstGeom prst="rect">
            <a:avLst/>
          </a:prstGeom>
          <a:noFill/>
        </p:spPr>
        <p:txBody>
          <a:bodyPr wrap="square" rtlCol="0">
            <a:spAutoFit/>
          </a:bodyPr>
          <a:lstStyle/>
          <a:p>
            <a:pPr lvl="0"/>
            <a:r>
              <a:rPr lang="en-US" b="1" u="sng" dirty="0"/>
              <a:t>MAV Haulage:</a:t>
            </a:r>
            <a:r>
              <a:rPr lang="en-US" b="1" dirty="0"/>
              <a:t>  37% of competition MAV Haulage vehicles sold are with 430 mm </a:t>
            </a:r>
            <a:r>
              <a:rPr lang="en-US" b="1" dirty="0" err="1"/>
              <a:t>dia</a:t>
            </a:r>
            <a:r>
              <a:rPr lang="en-US" b="1" dirty="0"/>
              <a:t> clutch.  95% of Competition 10X2 DTLA Haulage are with 430mm </a:t>
            </a:r>
            <a:r>
              <a:rPr lang="en-US" b="1" dirty="0" err="1"/>
              <a:t>dia</a:t>
            </a:r>
            <a:r>
              <a:rPr lang="en-US" b="1" dirty="0"/>
              <a:t> clutch.</a:t>
            </a:r>
            <a:endParaRPr lang="en-US" dirty="0"/>
          </a:p>
        </p:txBody>
      </p:sp>
      <p:sp>
        <p:nvSpPr>
          <p:cNvPr id="4" name="TextBox 3"/>
          <p:cNvSpPr txBox="1"/>
          <p:nvPr/>
        </p:nvSpPr>
        <p:spPr>
          <a:xfrm>
            <a:off x="2090940" y="2053499"/>
            <a:ext cx="1642373" cy="338554"/>
          </a:xfrm>
          <a:prstGeom prst="rect">
            <a:avLst/>
          </a:prstGeom>
          <a:noFill/>
        </p:spPr>
        <p:txBody>
          <a:bodyPr wrap="none" rtlCol="0">
            <a:spAutoFit/>
          </a:bodyPr>
          <a:lstStyle/>
          <a:p>
            <a:r>
              <a:rPr lang="en-US" sz="1600" dirty="0"/>
              <a:t>Clutch size matrix</a:t>
            </a:r>
          </a:p>
        </p:txBody>
      </p:sp>
      <p:graphicFrame>
        <p:nvGraphicFramePr>
          <p:cNvPr id="5" name="Table 4"/>
          <p:cNvGraphicFramePr>
            <a:graphicFrameLocks noGrp="1"/>
          </p:cNvGraphicFramePr>
          <p:nvPr/>
        </p:nvGraphicFramePr>
        <p:xfrm>
          <a:off x="-1" y="2392053"/>
          <a:ext cx="5749638" cy="4053840"/>
        </p:xfrm>
        <a:graphic>
          <a:graphicData uri="http://schemas.openxmlformats.org/drawingml/2006/table">
            <a:tbl>
              <a:tblPr firstRow="1" firstCol="1" bandRow="1"/>
              <a:tblGrid>
                <a:gridCol w="740561">
                  <a:extLst>
                    <a:ext uri="{9D8B030D-6E8A-4147-A177-3AD203B41FA5}">
                      <a16:colId xmlns:a16="http://schemas.microsoft.com/office/drawing/2014/main" val="3059111768"/>
                    </a:ext>
                  </a:extLst>
                </a:gridCol>
                <a:gridCol w="730276">
                  <a:extLst>
                    <a:ext uri="{9D8B030D-6E8A-4147-A177-3AD203B41FA5}">
                      <a16:colId xmlns:a16="http://schemas.microsoft.com/office/drawing/2014/main" val="3007379712"/>
                    </a:ext>
                  </a:extLst>
                </a:gridCol>
                <a:gridCol w="730276">
                  <a:extLst>
                    <a:ext uri="{9D8B030D-6E8A-4147-A177-3AD203B41FA5}">
                      <a16:colId xmlns:a16="http://schemas.microsoft.com/office/drawing/2014/main" val="2279997122"/>
                    </a:ext>
                  </a:extLst>
                </a:gridCol>
                <a:gridCol w="730276">
                  <a:extLst>
                    <a:ext uri="{9D8B030D-6E8A-4147-A177-3AD203B41FA5}">
                      <a16:colId xmlns:a16="http://schemas.microsoft.com/office/drawing/2014/main" val="3663607045"/>
                    </a:ext>
                  </a:extLst>
                </a:gridCol>
                <a:gridCol w="1028558">
                  <a:extLst>
                    <a:ext uri="{9D8B030D-6E8A-4147-A177-3AD203B41FA5}">
                      <a16:colId xmlns:a16="http://schemas.microsoft.com/office/drawing/2014/main" val="1964712688"/>
                    </a:ext>
                  </a:extLst>
                </a:gridCol>
                <a:gridCol w="1028558">
                  <a:extLst>
                    <a:ext uri="{9D8B030D-6E8A-4147-A177-3AD203B41FA5}">
                      <a16:colId xmlns:a16="http://schemas.microsoft.com/office/drawing/2014/main" val="3472317909"/>
                    </a:ext>
                  </a:extLst>
                </a:gridCol>
                <a:gridCol w="761133">
                  <a:extLst>
                    <a:ext uri="{9D8B030D-6E8A-4147-A177-3AD203B41FA5}">
                      <a16:colId xmlns:a16="http://schemas.microsoft.com/office/drawing/2014/main" val="2816457260"/>
                    </a:ext>
                  </a:extLst>
                </a:gridCol>
              </a:tblGrid>
              <a:tr h="381000">
                <a:tc>
                  <a:txBody>
                    <a:bodyPr/>
                    <a:lstStyle/>
                    <a:p>
                      <a:pPr marL="0" marR="0">
                        <a:spcBef>
                          <a:spcPts val="0"/>
                        </a:spcBef>
                        <a:spcAft>
                          <a:spcPts val="0"/>
                        </a:spcAft>
                      </a:pPr>
                      <a:r>
                        <a:rPr lang="en-US" sz="1400" b="1">
                          <a:solidFill>
                            <a:srgbClr val="000000"/>
                          </a:solidFill>
                          <a:effectLst/>
                          <a:latin typeface="+mj-lt"/>
                          <a:ea typeface="Calibri" panose="020F0502020204030204" pitchFamily="34" charset="0"/>
                        </a:rPr>
                        <a:t>MAV Haulage</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400" b="1">
                          <a:solidFill>
                            <a:srgbClr val="000000"/>
                          </a:solidFill>
                          <a:effectLst/>
                          <a:latin typeface="+mj-lt"/>
                          <a:ea typeface="Calibri" panose="020F0502020204030204" pitchFamily="34" charset="0"/>
                        </a:rPr>
                        <a:t>Clutch Dia</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400" b="1" dirty="0">
                          <a:solidFill>
                            <a:srgbClr val="000000"/>
                          </a:solidFill>
                          <a:effectLst/>
                          <a:latin typeface="+mj-lt"/>
                          <a:ea typeface="Calibri" panose="020F0502020204030204" pitchFamily="34" charset="0"/>
                        </a:rPr>
                        <a:t>AL</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400" b="1" dirty="0">
                          <a:solidFill>
                            <a:srgbClr val="000000"/>
                          </a:solidFill>
                          <a:effectLst/>
                          <a:latin typeface="+mj-lt"/>
                          <a:ea typeface="Calibri" panose="020F0502020204030204" pitchFamily="34" charset="0"/>
                        </a:rPr>
                        <a:t>TML</a:t>
                      </a:r>
                      <a:endParaRPr lang="en-US" sz="1400" dirty="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400" b="1">
                          <a:solidFill>
                            <a:srgbClr val="000000"/>
                          </a:solidFill>
                          <a:effectLst/>
                          <a:latin typeface="+mj-lt"/>
                          <a:ea typeface="Calibri" panose="020F0502020204030204" pitchFamily="34" charset="0"/>
                        </a:rPr>
                        <a:t>BB</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400" b="1">
                          <a:solidFill>
                            <a:srgbClr val="000000"/>
                          </a:solidFill>
                          <a:effectLst/>
                          <a:latin typeface="+mj-lt"/>
                          <a:ea typeface="Calibri" panose="020F0502020204030204" pitchFamily="34" charset="0"/>
                        </a:rPr>
                        <a:t>VECV</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400" b="1">
                          <a:solidFill>
                            <a:srgbClr val="000000"/>
                          </a:solidFill>
                          <a:effectLst/>
                          <a:latin typeface="+mj-lt"/>
                          <a:ea typeface="Calibri" panose="020F0502020204030204" pitchFamily="34" charset="0"/>
                        </a:rPr>
                        <a:t>MTBL</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121755188"/>
                  </a:ext>
                </a:extLst>
              </a:tr>
              <a:tr h="400050">
                <a:tc rowSpan="3">
                  <a:txBody>
                    <a:bodyPr/>
                    <a:lstStyle/>
                    <a:p>
                      <a:pPr marL="0" marR="0">
                        <a:spcBef>
                          <a:spcPts val="0"/>
                        </a:spcBef>
                        <a:spcAft>
                          <a:spcPts val="0"/>
                        </a:spcAft>
                      </a:pPr>
                      <a:r>
                        <a:rPr lang="en-US" sz="1400">
                          <a:solidFill>
                            <a:srgbClr val="000000"/>
                          </a:solidFill>
                          <a:effectLst/>
                          <a:latin typeface="+mj-lt"/>
                          <a:ea typeface="Calibri" panose="020F0502020204030204" pitchFamily="34" charset="0"/>
                        </a:rPr>
                        <a:t>6x2 / 6x2 DTLA</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380</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2820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2818/2821 / 3118</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4103202461"/>
                  </a:ext>
                </a:extLst>
              </a:tr>
              <a:tr h="190500">
                <a:tc vMerge="1">
                  <a:txBody>
                    <a:bodyPr/>
                    <a:lstStyle/>
                    <a:p>
                      <a:endParaRPr lang="en-US"/>
                    </a:p>
                  </a:txBody>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395</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endParaRPr lang="en-US" sz="1400">
                        <a:solidFill>
                          <a:srgbClr val="000000"/>
                        </a:solidFill>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2823R</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Pro 6028</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Blazo 28</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35288810"/>
                  </a:ext>
                </a:extLst>
              </a:tr>
              <a:tr h="190500">
                <a:tc vMerge="1">
                  <a:txBody>
                    <a:bodyPr/>
                    <a:lstStyle/>
                    <a:p>
                      <a:endParaRPr lang="en-US"/>
                    </a:p>
                  </a:txBody>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430</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endParaRPr lang="en-US" sz="1400">
                        <a:solidFill>
                          <a:srgbClr val="000000"/>
                        </a:solidFill>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2422061361"/>
                  </a:ext>
                </a:extLst>
              </a:tr>
              <a:tr h="190500">
                <a:tc rowSpan="3">
                  <a:txBody>
                    <a:bodyPr/>
                    <a:lstStyle/>
                    <a:p>
                      <a:pPr marL="0" marR="0">
                        <a:spcBef>
                          <a:spcPts val="0"/>
                        </a:spcBef>
                        <a:spcAft>
                          <a:spcPts val="0"/>
                        </a:spcAft>
                      </a:pPr>
                      <a:r>
                        <a:rPr lang="en-US" sz="1400">
                          <a:solidFill>
                            <a:srgbClr val="000000"/>
                          </a:solidFill>
                          <a:effectLst/>
                          <a:latin typeface="+mj-lt"/>
                          <a:ea typeface="Calibri" panose="020F0502020204030204" pitchFamily="34" charset="0"/>
                        </a:rPr>
                        <a:t>8x2 / 8x2 DTLA</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380</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3520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3518/ 3521</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803313"/>
                  </a:ext>
                </a:extLst>
              </a:tr>
              <a:tr h="190500">
                <a:tc vMerge="1">
                  <a:txBody>
                    <a:bodyPr/>
                    <a:lstStyle/>
                    <a:p>
                      <a:endParaRPr lang="en-US"/>
                    </a:p>
                  </a:txBody>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395</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endParaRPr lang="en-US" sz="1400" dirty="0">
                        <a:solidFill>
                          <a:srgbClr val="000000"/>
                        </a:solidFill>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3523R</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Pro 6035 / 6041</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Blazo 35</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6684461"/>
                  </a:ext>
                </a:extLst>
              </a:tr>
              <a:tr h="200025">
                <a:tc vMerge="1">
                  <a:txBody>
                    <a:bodyPr/>
                    <a:lstStyle/>
                    <a:p>
                      <a:endParaRPr lang="en-US"/>
                    </a:p>
                  </a:txBody>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430</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endParaRPr lang="en-US" sz="1400">
                        <a:solidFill>
                          <a:srgbClr val="000000"/>
                        </a:solidFill>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 </a:t>
                      </a:r>
                      <a:endParaRPr lang="en-US" sz="1400" dirty="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6770716"/>
                  </a:ext>
                </a:extLst>
              </a:tr>
              <a:tr h="190500">
                <a:tc rowSpan="3">
                  <a:txBody>
                    <a:bodyPr/>
                    <a:lstStyle/>
                    <a:p>
                      <a:pPr marL="0" marR="0">
                        <a:spcBef>
                          <a:spcPts val="0"/>
                        </a:spcBef>
                        <a:spcAft>
                          <a:spcPts val="0"/>
                        </a:spcAft>
                      </a:pPr>
                      <a:r>
                        <a:rPr lang="en-US" sz="1400">
                          <a:solidFill>
                            <a:srgbClr val="000000"/>
                          </a:solidFill>
                          <a:effectLst/>
                          <a:latin typeface="+mj-lt"/>
                          <a:ea typeface="Calibri" panose="020F0502020204030204" pitchFamily="34" charset="0"/>
                        </a:rPr>
                        <a:t>10x2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380</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4220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4221</a:t>
                      </a:r>
                      <a:endParaRPr lang="en-US" sz="1400" dirty="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1266757765"/>
                  </a:ext>
                </a:extLst>
              </a:tr>
              <a:tr h="190500">
                <a:tc vMerge="1">
                  <a:txBody>
                    <a:bodyPr/>
                    <a:lstStyle/>
                    <a:p>
                      <a:endParaRPr lang="en-US"/>
                    </a:p>
                  </a:txBody>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395</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4225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4225</a:t>
                      </a:r>
                      <a:endParaRPr lang="en-US" sz="1400" dirty="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4228R</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Blazo 42</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3587441710"/>
                  </a:ext>
                </a:extLst>
              </a:tr>
              <a:tr h="190500">
                <a:tc vMerge="1">
                  <a:txBody>
                    <a:bodyPr/>
                    <a:lstStyle/>
                    <a:p>
                      <a:endParaRPr lang="en-US"/>
                    </a:p>
                  </a:txBody>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430</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endParaRPr lang="en-US" sz="1400" dirty="0">
                        <a:solidFill>
                          <a:srgbClr val="000000"/>
                        </a:solidFill>
                        <a:effectLst/>
                        <a:latin typeface="+mj-lt"/>
                        <a:ea typeface="Calibri" panose="020F050202020403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Pro 6042</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2301802648"/>
                  </a:ext>
                </a:extLst>
              </a:tr>
              <a:tr h="190500">
                <a:tc rowSpan="2">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10x2 DTLA</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395</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4825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NA</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Blazo 49 (12x2)</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3013705"/>
                  </a:ext>
                </a:extLst>
              </a:tr>
              <a:tr h="190500">
                <a:tc vMerge="1">
                  <a:txBody>
                    <a:bodyPr/>
                    <a:lstStyle/>
                    <a:p>
                      <a:endParaRPr lang="en-US"/>
                    </a:p>
                  </a:txBody>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430</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endParaRPr lang="en-US" sz="1400" dirty="0">
                        <a:solidFill>
                          <a:srgbClr val="000000"/>
                        </a:solidFill>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4825</a:t>
                      </a:r>
                      <a:endParaRPr lang="en-US" sz="14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NA</a:t>
                      </a:r>
                      <a:endParaRPr lang="en-US" sz="1400" dirty="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Pro 6048 / 8048</a:t>
                      </a:r>
                      <a:endParaRPr lang="en-US" sz="1400" dirty="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 </a:t>
                      </a:r>
                      <a:endParaRPr lang="en-US" sz="1400" dirty="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046217"/>
                  </a:ext>
                </a:extLst>
              </a:tr>
            </a:tbl>
          </a:graphicData>
        </a:graphic>
      </p:graphicFrame>
      <p:graphicFrame>
        <p:nvGraphicFramePr>
          <p:cNvPr id="6" name="Table 5"/>
          <p:cNvGraphicFramePr>
            <a:graphicFrameLocks noGrp="1"/>
          </p:cNvGraphicFramePr>
          <p:nvPr/>
        </p:nvGraphicFramePr>
        <p:xfrm>
          <a:off x="5829421" y="2392050"/>
          <a:ext cx="6223000" cy="3479591"/>
        </p:xfrm>
        <a:graphic>
          <a:graphicData uri="http://schemas.openxmlformats.org/drawingml/2006/table">
            <a:tbl>
              <a:tblPr firstRow="1" firstCol="1" bandRow="1"/>
              <a:tblGrid>
                <a:gridCol w="965200">
                  <a:extLst>
                    <a:ext uri="{9D8B030D-6E8A-4147-A177-3AD203B41FA5}">
                      <a16:colId xmlns:a16="http://schemas.microsoft.com/office/drawing/2014/main" val="619897350"/>
                    </a:ext>
                  </a:extLst>
                </a:gridCol>
                <a:gridCol w="660400">
                  <a:extLst>
                    <a:ext uri="{9D8B030D-6E8A-4147-A177-3AD203B41FA5}">
                      <a16:colId xmlns:a16="http://schemas.microsoft.com/office/drawing/2014/main" val="2058453656"/>
                    </a:ext>
                  </a:extLst>
                </a:gridCol>
                <a:gridCol w="749300">
                  <a:extLst>
                    <a:ext uri="{9D8B030D-6E8A-4147-A177-3AD203B41FA5}">
                      <a16:colId xmlns:a16="http://schemas.microsoft.com/office/drawing/2014/main" val="3139744403"/>
                    </a:ext>
                  </a:extLst>
                </a:gridCol>
                <a:gridCol w="745715">
                  <a:extLst>
                    <a:ext uri="{9D8B030D-6E8A-4147-A177-3AD203B41FA5}">
                      <a16:colId xmlns:a16="http://schemas.microsoft.com/office/drawing/2014/main" val="125718156"/>
                    </a:ext>
                  </a:extLst>
                </a:gridCol>
                <a:gridCol w="1095785">
                  <a:extLst>
                    <a:ext uri="{9D8B030D-6E8A-4147-A177-3AD203B41FA5}">
                      <a16:colId xmlns:a16="http://schemas.microsoft.com/office/drawing/2014/main" val="2505118989"/>
                    </a:ext>
                  </a:extLst>
                </a:gridCol>
                <a:gridCol w="901700">
                  <a:extLst>
                    <a:ext uri="{9D8B030D-6E8A-4147-A177-3AD203B41FA5}">
                      <a16:colId xmlns:a16="http://schemas.microsoft.com/office/drawing/2014/main" val="3026310434"/>
                    </a:ext>
                  </a:extLst>
                </a:gridCol>
                <a:gridCol w="1104900">
                  <a:extLst>
                    <a:ext uri="{9D8B030D-6E8A-4147-A177-3AD203B41FA5}">
                      <a16:colId xmlns:a16="http://schemas.microsoft.com/office/drawing/2014/main" val="817624684"/>
                    </a:ext>
                  </a:extLst>
                </a:gridCol>
              </a:tblGrid>
              <a:tr h="565871">
                <a:tc>
                  <a:txBody>
                    <a:bodyPr/>
                    <a:lstStyle/>
                    <a:p>
                      <a:pPr marL="0" marR="0">
                        <a:spcBef>
                          <a:spcPts val="0"/>
                        </a:spcBef>
                        <a:spcAft>
                          <a:spcPts val="0"/>
                        </a:spcAft>
                      </a:pPr>
                      <a:r>
                        <a:rPr lang="en-US" sz="1400" b="1">
                          <a:solidFill>
                            <a:srgbClr val="000000"/>
                          </a:solidFill>
                          <a:effectLst/>
                          <a:latin typeface="+mj-lt"/>
                          <a:ea typeface="Calibri" panose="020F0502020204030204" pitchFamily="34" charset="0"/>
                        </a:rPr>
                        <a:t>MAV Haulage</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gridSpan="6">
                  <a:txBody>
                    <a:bodyPr/>
                    <a:lstStyle/>
                    <a:p>
                      <a:pPr marL="0" marR="0" algn="ctr">
                        <a:spcBef>
                          <a:spcPts val="0"/>
                        </a:spcBef>
                        <a:spcAft>
                          <a:spcPts val="0"/>
                        </a:spcAft>
                      </a:pPr>
                      <a:r>
                        <a:rPr lang="en-US" sz="1400" b="1">
                          <a:solidFill>
                            <a:srgbClr val="000000"/>
                          </a:solidFill>
                          <a:effectLst/>
                          <a:latin typeface="+mj-lt"/>
                          <a:ea typeface="Calibri" panose="020F0502020204030204" pitchFamily="34" charset="0"/>
                        </a:rPr>
                        <a:t>FY22 Sale Volume</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64227073"/>
                  </a:ext>
                </a:extLst>
              </a:tr>
              <a:tr h="987545">
                <a:tc>
                  <a:txBody>
                    <a:bodyPr/>
                    <a:lstStyle/>
                    <a:p>
                      <a:pPr marL="0" marR="0">
                        <a:spcBef>
                          <a:spcPts val="0"/>
                        </a:spcBef>
                        <a:spcAft>
                          <a:spcPts val="0"/>
                        </a:spcAft>
                      </a:pPr>
                      <a:r>
                        <a:rPr lang="en-US" sz="1400" b="1">
                          <a:solidFill>
                            <a:srgbClr val="000000"/>
                          </a:solidFill>
                          <a:effectLst/>
                          <a:latin typeface="+mj-lt"/>
                          <a:ea typeface="Calibri" panose="020F0502020204030204" pitchFamily="34" charset="0"/>
                        </a:rPr>
                        <a:t> </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400" b="1">
                          <a:solidFill>
                            <a:srgbClr val="000000"/>
                          </a:solidFill>
                          <a:effectLst/>
                          <a:latin typeface="+mj-lt"/>
                          <a:ea typeface="Calibri" panose="020F0502020204030204" pitchFamily="34" charset="0"/>
                        </a:rPr>
                        <a:t>TIV</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400" b="1">
                          <a:solidFill>
                            <a:srgbClr val="000000"/>
                          </a:solidFill>
                          <a:effectLst/>
                          <a:latin typeface="+mj-lt"/>
                          <a:ea typeface="Calibri" panose="020F0502020204030204" pitchFamily="34" charset="0"/>
                        </a:rPr>
                        <a:t>AL</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400" b="1">
                          <a:solidFill>
                            <a:srgbClr val="000000"/>
                          </a:solidFill>
                          <a:effectLst/>
                          <a:latin typeface="+mj-lt"/>
                          <a:ea typeface="Calibri" panose="020F0502020204030204" pitchFamily="34" charset="0"/>
                        </a:rPr>
                        <a:t>MS%</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400" b="1">
                          <a:solidFill>
                            <a:srgbClr val="000000"/>
                          </a:solidFill>
                          <a:effectLst/>
                          <a:latin typeface="+mj-lt"/>
                          <a:ea typeface="Calibri" panose="020F0502020204030204" pitchFamily="34" charset="0"/>
                        </a:rPr>
                        <a:t>Competiton</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400" b="1">
                          <a:solidFill>
                            <a:srgbClr val="000000"/>
                          </a:solidFill>
                          <a:effectLst/>
                          <a:latin typeface="+mj-lt"/>
                          <a:ea typeface="Calibri" panose="020F0502020204030204" pitchFamily="34" charset="0"/>
                        </a:rPr>
                        <a:t>430 Dia Volume (Est)</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400" b="1">
                          <a:solidFill>
                            <a:srgbClr val="000000"/>
                          </a:solidFill>
                          <a:effectLst/>
                          <a:latin typeface="+mj-lt"/>
                          <a:ea typeface="Calibri" panose="020F0502020204030204" pitchFamily="34" charset="0"/>
                        </a:rPr>
                        <a:t>430 dia SOB in competition</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74374156"/>
                  </a:ext>
                </a:extLst>
              </a:tr>
              <a:tr h="381421">
                <a:tc>
                  <a:txBody>
                    <a:bodyPr/>
                    <a:lstStyle/>
                    <a:p>
                      <a:pPr marL="0" marR="0">
                        <a:spcBef>
                          <a:spcPts val="0"/>
                        </a:spcBef>
                        <a:spcAft>
                          <a:spcPts val="0"/>
                        </a:spcAft>
                      </a:pPr>
                      <a:r>
                        <a:rPr lang="en-US" sz="1400">
                          <a:solidFill>
                            <a:srgbClr val="000000"/>
                          </a:solidFill>
                          <a:effectLst/>
                          <a:latin typeface="+mj-lt"/>
                          <a:ea typeface="Calibri" panose="020F0502020204030204" pitchFamily="34" charset="0"/>
                        </a:rPr>
                        <a:t>6x2</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13224</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4896</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37%</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8328</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0</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0%</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9135954"/>
                  </a:ext>
                </a:extLst>
              </a:tr>
              <a:tr h="381421">
                <a:tc>
                  <a:txBody>
                    <a:bodyPr/>
                    <a:lstStyle/>
                    <a:p>
                      <a:pPr marL="0" marR="0">
                        <a:spcBef>
                          <a:spcPts val="0"/>
                        </a:spcBef>
                        <a:spcAft>
                          <a:spcPts val="0"/>
                        </a:spcAft>
                      </a:pPr>
                      <a:r>
                        <a:rPr lang="en-US" sz="1400">
                          <a:solidFill>
                            <a:srgbClr val="000000"/>
                          </a:solidFill>
                          <a:effectLst/>
                          <a:latin typeface="+mj-lt"/>
                          <a:ea typeface="Calibri" panose="020F0502020204030204" pitchFamily="34" charset="0"/>
                        </a:rPr>
                        <a:t>8x2</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7595</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2971</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39%</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4624</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0</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0%</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5131170"/>
                  </a:ext>
                </a:extLst>
              </a:tr>
              <a:tr h="381421">
                <a:tc>
                  <a:txBody>
                    <a:bodyPr/>
                    <a:lstStyle/>
                    <a:p>
                      <a:pPr marL="0" marR="0">
                        <a:spcBef>
                          <a:spcPts val="0"/>
                        </a:spcBef>
                        <a:spcAft>
                          <a:spcPts val="0"/>
                        </a:spcAft>
                      </a:pPr>
                      <a:r>
                        <a:rPr lang="en-US" sz="1400">
                          <a:solidFill>
                            <a:srgbClr val="000000"/>
                          </a:solidFill>
                          <a:effectLst/>
                          <a:latin typeface="+mj-lt"/>
                          <a:ea typeface="Calibri" panose="020F0502020204030204" pitchFamily="34" charset="0"/>
                        </a:rPr>
                        <a:t>10x2</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14897</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5704</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38%</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9193</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700</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8%</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8683569"/>
                  </a:ext>
                </a:extLst>
              </a:tr>
              <a:tr h="381421">
                <a:tc>
                  <a:txBody>
                    <a:bodyPr/>
                    <a:lstStyle/>
                    <a:p>
                      <a:pPr marL="0" marR="0">
                        <a:spcBef>
                          <a:spcPts val="0"/>
                        </a:spcBef>
                        <a:spcAft>
                          <a:spcPts val="0"/>
                        </a:spcAft>
                      </a:pPr>
                      <a:r>
                        <a:rPr lang="en-US" sz="1400">
                          <a:solidFill>
                            <a:srgbClr val="000000"/>
                          </a:solidFill>
                          <a:effectLst/>
                          <a:latin typeface="+mj-lt"/>
                          <a:ea typeface="Calibri" panose="020F0502020204030204" pitchFamily="34" charset="0"/>
                        </a:rPr>
                        <a:t>10x2 DTLA</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19385</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6267</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32%</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dirty="0">
                          <a:solidFill>
                            <a:srgbClr val="000000"/>
                          </a:solidFill>
                          <a:effectLst/>
                          <a:latin typeface="+mj-lt"/>
                          <a:ea typeface="Calibri" panose="020F0502020204030204" pitchFamily="34" charset="0"/>
                        </a:rPr>
                        <a:t>13118</a:t>
                      </a:r>
                      <a:endParaRPr lang="en-US" sz="1400" dirty="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12500</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mj-lt"/>
                          <a:ea typeface="Calibri" panose="020F0502020204030204" pitchFamily="34" charset="0"/>
                        </a:rPr>
                        <a:t>95%</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7720537"/>
                  </a:ext>
                </a:extLst>
              </a:tr>
              <a:tr h="400491">
                <a:tc>
                  <a:txBody>
                    <a:bodyPr/>
                    <a:lstStyle/>
                    <a:p>
                      <a:pPr marL="0" marR="0">
                        <a:spcBef>
                          <a:spcPts val="0"/>
                        </a:spcBef>
                        <a:spcAft>
                          <a:spcPts val="0"/>
                        </a:spcAft>
                      </a:pPr>
                      <a:r>
                        <a:rPr lang="en-US" sz="1400" b="1">
                          <a:solidFill>
                            <a:srgbClr val="000000"/>
                          </a:solidFill>
                          <a:effectLst/>
                          <a:latin typeface="+mj-lt"/>
                          <a:ea typeface="Calibri" panose="020F0502020204030204" pitchFamily="34" charset="0"/>
                        </a:rPr>
                        <a:t>MAV Total</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a:solidFill>
                            <a:srgbClr val="000000"/>
                          </a:solidFill>
                          <a:effectLst/>
                          <a:latin typeface="+mj-lt"/>
                          <a:ea typeface="Calibri" panose="020F0502020204030204" pitchFamily="34" charset="0"/>
                        </a:rPr>
                        <a:t>55101</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a:solidFill>
                            <a:srgbClr val="000000"/>
                          </a:solidFill>
                          <a:effectLst/>
                          <a:latin typeface="+mj-lt"/>
                          <a:ea typeface="Calibri" panose="020F0502020204030204" pitchFamily="34" charset="0"/>
                        </a:rPr>
                        <a:t>13917</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a:solidFill>
                            <a:srgbClr val="000000"/>
                          </a:solidFill>
                          <a:effectLst/>
                          <a:latin typeface="+mj-lt"/>
                          <a:ea typeface="Calibri" panose="020F0502020204030204" pitchFamily="34" charset="0"/>
                        </a:rPr>
                        <a:t>36%</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dirty="0">
                          <a:solidFill>
                            <a:srgbClr val="000000"/>
                          </a:solidFill>
                          <a:effectLst/>
                          <a:latin typeface="+mj-lt"/>
                          <a:ea typeface="Calibri" panose="020F0502020204030204" pitchFamily="34" charset="0"/>
                        </a:rPr>
                        <a:t>35261</a:t>
                      </a:r>
                      <a:endParaRPr lang="en-US" sz="1400" dirty="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a:solidFill>
                            <a:srgbClr val="000000"/>
                          </a:solidFill>
                          <a:effectLst/>
                          <a:latin typeface="+mj-lt"/>
                          <a:ea typeface="Calibri" panose="020F0502020204030204" pitchFamily="34" charset="0"/>
                        </a:rPr>
                        <a:t>13200</a:t>
                      </a:r>
                      <a:endParaRPr lang="en-US" sz="140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dirty="0">
                          <a:solidFill>
                            <a:srgbClr val="000000"/>
                          </a:solidFill>
                          <a:effectLst/>
                          <a:latin typeface="+mj-lt"/>
                          <a:ea typeface="Calibri" panose="020F0502020204030204" pitchFamily="34" charset="0"/>
                        </a:rPr>
                        <a:t>37%</a:t>
                      </a:r>
                      <a:endParaRPr lang="en-US" sz="1400" dirty="0">
                        <a:effectLst/>
                        <a:latin typeface="+mj-lt"/>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7060055"/>
                  </a:ext>
                </a:extLst>
              </a:tr>
            </a:tbl>
          </a:graphicData>
        </a:graphic>
      </p:graphicFrame>
      <p:sp>
        <p:nvSpPr>
          <p:cNvPr id="7" name="TextBox 6"/>
          <p:cNvSpPr txBox="1"/>
          <p:nvPr/>
        </p:nvSpPr>
        <p:spPr>
          <a:xfrm>
            <a:off x="9728512" y="6596390"/>
            <a:ext cx="1385315" cy="261610"/>
          </a:xfrm>
          <a:prstGeom prst="rect">
            <a:avLst/>
          </a:prstGeom>
          <a:noFill/>
        </p:spPr>
        <p:txBody>
          <a:bodyPr wrap="none" rtlCol="0">
            <a:spAutoFit/>
          </a:bodyPr>
          <a:lstStyle/>
          <a:p>
            <a:pPr algn="r"/>
            <a:r>
              <a:rPr lang="en-US" sz="1100" dirty="0"/>
              <a:t>Data from Marketing</a:t>
            </a:r>
          </a:p>
        </p:txBody>
      </p:sp>
      <p:sp>
        <p:nvSpPr>
          <p:cNvPr id="8" name="Title 76"/>
          <p:cNvSpPr txBox="1">
            <a:spLocks/>
          </p:cNvSpPr>
          <p:nvPr/>
        </p:nvSpPr>
        <p:spPr bwMode="auto">
          <a:xfrm>
            <a:off x="938827" y="16814"/>
            <a:ext cx="11113594"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GB" sz="2800" b="1" dirty="0">
                <a:solidFill>
                  <a:schemeClr val="tx1"/>
                </a:solidFill>
              </a:rPr>
              <a:t>Cause verification - Design</a:t>
            </a:r>
            <a:endParaRPr lang="en-US" sz="2800" b="1" dirty="0">
              <a:solidFill>
                <a:schemeClr val="tx1"/>
              </a:solidFill>
            </a:endParaRPr>
          </a:p>
          <a:p>
            <a:pPr defTabSz="1207550">
              <a:defRPr/>
            </a:pPr>
            <a:r>
              <a:rPr lang="en-US" sz="2800" b="1" dirty="0">
                <a:solidFill>
                  <a:schemeClr val="tx1"/>
                </a:solidFill>
              </a:rPr>
              <a:t>Competition Benchmark - </a:t>
            </a:r>
            <a:r>
              <a:rPr lang="en-US" sz="2800" b="1" dirty="0">
                <a:solidFill>
                  <a:srgbClr val="0000FF"/>
                </a:solidFill>
              </a:rPr>
              <a:t>MAV Haulage</a:t>
            </a:r>
            <a:endParaRPr lang="en-GB" sz="2800" b="1" dirty="0">
              <a:solidFill>
                <a:srgbClr val="0000FF"/>
              </a:solidFill>
            </a:endParaRPr>
          </a:p>
        </p:txBody>
      </p:sp>
    </p:spTree>
    <p:extLst>
      <p:ext uri="{BB962C8B-B14F-4D97-AF65-F5344CB8AC3E}">
        <p14:creationId xmlns:p14="http://schemas.microsoft.com/office/powerpoint/2010/main" val="2753015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6"/>
          <p:cNvSpPr txBox="1">
            <a:spLocks/>
          </p:cNvSpPr>
          <p:nvPr/>
        </p:nvSpPr>
        <p:spPr bwMode="auto">
          <a:xfrm>
            <a:off x="995616" y="134493"/>
            <a:ext cx="11113594"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GB" sz="2800" b="1" dirty="0">
                <a:solidFill>
                  <a:schemeClr val="tx1"/>
                </a:solidFill>
              </a:rPr>
              <a:t>Cause verification - Design</a:t>
            </a:r>
            <a:endParaRPr lang="en-US" sz="2800" b="1" dirty="0">
              <a:solidFill>
                <a:schemeClr val="tx1"/>
              </a:solidFill>
            </a:endParaRPr>
          </a:p>
          <a:p>
            <a:pPr defTabSz="1207550">
              <a:defRPr/>
            </a:pPr>
            <a:r>
              <a:rPr lang="en-US" sz="2800" b="1" dirty="0">
                <a:solidFill>
                  <a:schemeClr val="tx1"/>
                </a:solidFill>
              </a:rPr>
              <a:t>FOS of 395 </a:t>
            </a:r>
            <a:r>
              <a:rPr lang="en-US" sz="2800" b="1" dirty="0" err="1">
                <a:solidFill>
                  <a:schemeClr val="tx1"/>
                </a:solidFill>
              </a:rPr>
              <a:t>dia</a:t>
            </a:r>
            <a:r>
              <a:rPr lang="en-US" sz="2800" b="1" dirty="0">
                <a:solidFill>
                  <a:schemeClr val="tx1"/>
                </a:solidFill>
              </a:rPr>
              <a:t> clutch in 10X4 DTLA Tipper</a:t>
            </a:r>
            <a:endParaRPr lang="en-GB" sz="2800" b="1" dirty="0">
              <a:solidFill>
                <a:srgbClr val="0000FF"/>
              </a:solidFill>
            </a:endParaRPr>
          </a:p>
        </p:txBody>
      </p:sp>
      <p:pic>
        <p:nvPicPr>
          <p:cNvPr id="11" name="Picture 10"/>
          <p:cNvPicPr>
            <a:picLocks noChangeAspect="1"/>
          </p:cNvPicPr>
          <p:nvPr/>
        </p:nvPicPr>
        <p:blipFill rotWithShape="1">
          <a:blip r:embed="rId2" cstate="email">
            <a:extLst>
              <a:ext uri="{28A0092B-C50C-407E-A947-70E740481C1C}">
                <a14:useLocalDpi xmlns:a14="http://schemas.microsoft.com/office/drawing/2010/main"/>
              </a:ext>
            </a:extLst>
          </a:blip>
          <a:srcRect b="5308"/>
          <a:stretch/>
        </p:blipFill>
        <p:spPr>
          <a:xfrm>
            <a:off x="1163729" y="1369970"/>
            <a:ext cx="10029145" cy="5243103"/>
          </a:xfrm>
          <a:prstGeom prst="rect">
            <a:avLst/>
          </a:prstGeom>
        </p:spPr>
      </p:pic>
      <p:sp>
        <p:nvSpPr>
          <p:cNvPr id="4" name="Isosceles Triangle 3">
            <a:hlinkClick r:id="rId3" action="ppaction://hlinksldjump"/>
          </p:cNvPr>
          <p:cNvSpPr/>
          <p:nvPr/>
        </p:nvSpPr>
        <p:spPr>
          <a:xfrm>
            <a:off x="11598442" y="6314173"/>
            <a:ext cx="536769" cy="494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Tree>
    <p:extLst>
      <p:ext uri="{BB962C8B-B14F-4D97-AF65-F5344CB8AC3E}">
        <p14:creationId xmlns:p14="http://schemas.microsoft.com/office/powerpoint/2010/main" val="4203519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56BA5D9-B753-4517-83D5-449ABF18A71A}"/>
              </a:ext>
            </a:extLst>
          </p:cNvPr>
          <p:cNvSpPr txBox="1"/>
          <p:nvPr/>
        </p:nvSpPr>
        <p:spPr>
          <a:xfrm>
            <a:off x="816430" y="379090"/>
            <a:ext cx="9832622" cy="461665"/>
          </a:xfrm>
          <a:prstGeom prst="rect">
            <a:avLst/>
          </a:prstGeom>
          <a:noFill/>
        </p:spPr>
        <p:txBody>
          <a:bodyPr wrap="square" rtlCol="0">
            <a:spAutoFit/>
          </a:bodyPr>
          <a:lstStyle/>
          <a:p>
            <a:r>
              <a:rPr lang="en-US" sz="2400" b="1" dirty="0"/>
              <a:t>Benchmark info on Warranty handling</a:t>
            </a:r>
          </a:p>
        </p:txBody>
      </p:sp>
      <p:graphicFrame>
        <p:nvGraphicFramePr>
          <p:cNvPr id="5" name="Table 4"/>
          <p:cNvGraphicFramePr>
            <a:graphicFrameLocks noGrp="1"/>
          </p:cNvGraphicFramePr>
          <p:nvPr/>
        </p:nvGraphicFramePr>
        <p:xfrm>
          <a:off x="1" y="1474400"/>
          <a:ext cx="12191999" cy="5140170"/>
        </p:xfrm>
        <a:graphic>
          <a:graphicData uri="http://schemas.openxmlformats.org/drawingml/2006/table">
            <a:tbl>
              <a:tblPr firstRow="1" bandRow="1">
                <a:tableStyleId>{5C22544A-7EE6-4342-B048-85BDC9FD1C3A}</a:tableStyleId>
              </a:tblPr>
              <a:tblGrid>
                <a:gridCol w="1323832">
                  <a:extLst>
                    <a:ext uri="{9D8B030D-6E8A-4147-A177-3AD203B41FA5}">
                      <a16:colId xmlns:a16="http://schemas.microsoft.com/office/drawing/2014/main" val="3084739931"/>
                    </a:ext>
                  </a:extLst>
                </a:gridCol>
                <a:gridCol w="5213445">
                  <a:extLst>
                    <a:ext uri="{9D8B030D-6E8A-4147-A177-3AD203B41FA5}">
                      <a16:colId xmlns:a16="http://schemas.microsoft.com/office/drawing/2014/main" val="823963870"/>
                    </a:ext>
                  </a:extLst>
                </a:gridCol>
                <a:gridCol w="5654722">
                  <a:extLst>
                    <a:ext uri="{9D8B030D-6E8A-4147-A177-3AD203B41FA5}">
                      <a16:colId xmlns:a16="http://schemas.microsoft.com/office/drawing/2014/main" val="2274709896"/>
                    </a:ext>
                  </a:extLst>
                </a:gridCol>
              </a:tblGrid>
              <a:tr h="239261">
                <a:tc>
                  <a:txBody>
                    <a:bodyPr/>
                    <a:lstStyle/>
                    <a:p>
                      <a:pPr marL="0" marR="0" indent="0" algn="ctr" defTabSz="914378" rtl="0" eaLnBrk="1" fontAlgn="auto" latinLnBrk="0" hangingPunct="1">
                        <a:lnSpc>
                          <a:spcPct val="100000"/>
                        </a:lnSpc>
                        <a:spcBef>
                          <a:spcPts val="0"/>
                        </a:spcBef>
                        <a:spcAft>
                          <a:spcPts val="0"/>
                        </a:spcAft>
                        <a:buClrTx/>
                        <a:buSzTx/>
                        <a:buFontTx/>
                        <a:buNone/>
                        <a:tabLst/>
                        <a:defRPr/>
                      </a:pPr>
                      <a:r>
                        <a:rPr lang="en-IN" sz="1800" dirty="0"/>
                        <a:t>Clutch Burnt Cases</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t>TML</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t>BB</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8825980"/>
                  </a:ext>
                </a:extLst>
              </a:tr>
              <a:tr h="1286645">
                <a:tc>
                  <a:txBody>
                    <a:bodyPr/>
                    <a:lstStyle/>
                    <a:p>
                      <a:r>
                        <a:rPr lang="en-IN" sz="1600" dirty="0"/>
                        <a:t>Warranty Practice for Clutch burnt cases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b="1" dirty="0"/>
                        <a:t>No Warranty</a:t>
                      </a:r>
                      <a:endParaRPr 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b="1" dirty="0"/>
                        <a:t>No Warranty</a:t>
                      </a:r>
                    </a:p>
                    <a:p>
                      <a:r>
                        <a:rPr lang="en-IN" sz="1600" dirty="0"/>
                        <a:t>(W</a:t>
                      </a:r>
                      <a:r>
                        <a:rPr lang="en-IN" sz="1600" baseline="0" dirty="0"/>
                        <a:t>arranty is provided based on Top Mgmt approval for one BS6 model recently due to some pickup/ </a:t>
                      </a:r>
                      <a:r>
                        <a:rPr lang="en-IN" sz="1600" baseline="0" dirty="0" err="1"/>
                        <a:t>gradeability</a:t>
                      </a:r>
                      <a:r>
                        <a:rPr lang="en-IN" sz="1600" baseline="0" dirty="0"/>
                        <a:t> issue. In General, warranty is not entertained for burnt cases. Even if the parts are received at Plant, it will be debited back to Dealer by quoting it as abuse)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0215270"/>
                  </a:ext>
                </a:extLst>
              </a:tr>
              <a:tr h="1391130">
                <a:tc>
                  <a:txBody>
                    <a:bodyPr/>
                    <a:lstStyle/>
                    <a:p>
                      <a:r>
                        <a:rPr lang="en-IN" sz="1600" dirty="0"/>
                        <a:t>Goodwill Practice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31775" lvl="1" indent="-231775" algn="l">
                        <a:lnSpc>
                          <a:spcPct val="100000"/>
                        </a:lnSpc>
                        <a:buAutoNum type="arabicParenR"/>
                      </a:pPr>
                      <a:r>
                        <a:rPr lang="en-IN" sz="1600" dirty="0"/>
                        <a:t>Sales </a:t>
                      </a:r>
                      <a:r>
                        <a:rPr lang="en-IN" sz="1600" dirty="0">
                          <a:solidFill>
                            <a:schemeClr val="tx1"/>
                          </a:solidFill>
                        </a:rPr>
                        <a:t>Commercial – Area office budget</a:t>
                      </a:r>
                    </a:p>
                    <a:p>
                      <a:pPr marL="231775" lvl="1" indent="-231775" algn="l">
                        <a:lnSpc>
                          <a:spcPct val="100000"/>
                        </a:lnSpc>
                        <a:buAutoNum type="arabicParenR"/>
                      </a:pPr>
                      <a:r>
                        <a:rPr lang="en-IN" sz="1600" dirty="0">
                          <a:solidFill>
                            <a:schemeClr val="tx1"/>
                          </a:solidFill>
                        </a:rPr>
                        <a:t>Dealer Goodwill – </a:t>
                      </a:r>
                      <a:r>
                        <a:rPr lang="en-IN" sz="1600" dirty="0" err="1">
                          <a:solidFill>
                            <a:schemeClr val="tx1"/>
                          </a:solidFill>
                        </a:rPr>
                        <a:t>Rs</a:t>
                      </a:r>
                      <a:r>
                        <a:rPr lang="en-IN" sz="1600" dirty="0">
                          <a:solidFill>
                            <a:schemeClr val="tx1"/>
                          </a:solidFill>
                        </a:rPr>
                        <a:t>. 5 Lacs/Year/ Qualified</a:t>
                      </a:r>
                      <a:r>
                        <a:rPr lang="en-IN" sz="1600" baseline="0" dirty="0">
                          <a:solidFill>
                            <a:schemeClr val="tx1"/>
                          </a:solidFill>
                        </a:rPr>
                        <a:t> </a:t>
                      </a:r>
                      <a:r>
                        <a:rPr lang="en-IN" sz="1600" dirty="0">
                          <a:solidFill>
                            <a:schemeClr val="tx1"/>
                          </a:solidFill>
                        </a:rPr>
                        <a:t>Dealers for &lt;6 Years old Vehicles (Utilization: 3.5L~4L)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a:solidFill>
                            <a:srgbClr val="0070C0"/>
                          </a:solidFill>
                        </a:rPr>
                        <a:t>Rs.1000 (or) 2000/Vehicle will be allocated</a:t>
                      </a:r>
                      <a:r>
                        <a:rPr lang="en-IN" sz="1600" baseline="0" dirty="0">
                          <a:solidFill>
                            <a:srgbClr val="0070C0"/>
                          </a:solidFill>
                        </a:rPr>
                        <a:t> under Goodwill budget </a:t>
                      </a:r>
                      <a:r>
                        <a:rPr lang="en-IN" sz="1600" dirty="0">
                          <a:solidFill>
                            <a:srgbClr val="0070C0"/>
                          </a:solidFill>
                        </a:rPr>
                        <a:t>based on sales volume of that period-will be fixed by the Organization.</a:t>
                      </a:r>
                    </a:p>
                    <a:p>
                      <a:r>
                        <a:rPr lang="en-IN" sz="1600" dirty="0"/>
                        <a:t>Ex:</a:t>
                      </a:r>
                      <a:r>
                        <a:rPr lang="en-IN" sz="1600" baseline="0" dirty="0"/>
                        <a:t> If Rs.1000/Vehicle is allocated by the Organization then the Dealer who sells 50 Vehicles can spend Rs.50,000 under Goodwill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875944"/>
                  </a:ext>
                </a:extLst>
              </a:tr>
              <a:tr h="239261">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IN" sz="1600" kern="1200" dirty="0">
                          <a:solidFill>
                            <a:schemeClr val="dk1"/>
                          </a:solidFill>
                          <a:latin typeface="+mn-lt"/>
                          <a:ea typeface="+mn-ea"/>
                          <a:cs typeface="+mn-cs"/>
                        </a:rPr>
                        <a:t>Failed Part Receipts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31775" indent="-231775">
                        <a:lnSpc>
                          <a:spcPct val="100000"/>
                        </a:lnSpc>
                        <a:buAutoNum type="arabicParenR"/>
                      </a:pPr>
                      <a:r>
                        <a:rPr lang="en-IN" sz="1600" kern="1200" dirty="0">
                          <a:solidFill>
                            <a:schemeClr val="dk1"/>
                          </a:solidFill>
                          <a:latin typeface="+mn-lt"/>
                          <a:ea typeface="+mn-ea"/>
                          <a:cs typeface="+mn-cs"/>
                        </a:rPr>
                        <a:t>30% (or) 50% (or) 70% failed parts will be sent to respective Plants based on the claims</a:t>
                      </a:r>
                      <a:r>
                        <a:rPr lang="en-IN" sz="1600" kern="1200" baseline="0" dirty="0">
                          <a:solidFill>
                            <a:schemeClr val="dk1"/>
                          </a:solidFill>
                          <a:latin typeface="+mn-lt"/>
                          <a:ea typeface="+mn-ea"/>
                          <a:cs typeface="+mn-cs"/>
                        </a:rPr>
                        <a:t> selected by Quality team from Plant service office. Plant team will raise Dealer debit in case of any discrepancy. Service Engineer approval not required for raising debits</a:t>
                      </a:r>
                      <a:endParaRPr lang="en-IN" sz="1600" kern="1200" dirty="0">
                        <a:solidFill>
                          <a:schemeClr val="dk1"/>
                        </a:solidFill>
                        <a:latin typeface="+mn-lt"/>
                        <a:ea typeface="+mn-ea"/>
                        <a:cs typeface="+mn-cs"/>
                      </a:endParaRPr>
                    </a:p>
                    <a:p>
                      <a:pPr marL="231775" indent="-231775">
                        <a:lnSpc>
                          <a:spcPct val="100000"/>
                        </a:lnSpc>
                        <a:buAutoNum type="arabicParenR"/>
                      </a:pPr>
                      <a:r>
                        <a:rPr lang="en-IN" sz="1600" kern="1200" dirty="0">
                          <a:solidFill>
                            <a:schemeClr val="dk1"/>
                          </a:solidFill>
                          <a:latin typeface="+mn-lt"/>
                          <a:ea typeface="+mn-ea"/>
                          <a:cs typeface="+mn-cs"/>
                        </a:rPr>
                        <a:t>Balance parts will be scraped at Dealership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a:t>Failed</a:t>
                      </a:r>
                      <a:r>
                        <a:rPr lang="en-IN" sz="1600" baseline="0" dirty="0"/>
                        <a:t> parts will be sent based on the requirement of Quality team.</a:t>
                      </a:r>
                    </a:p>
                    <a:p>
                      <a:r>
                        <a:rPr lang="en-IN" sz="1600" baseline="0" dirty="0"/>
                        <a:t>If the part is found failed due to abuse, the Quality team will reverse it to Dealer.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2211132"/>
                  </a:ext>
                </a:extLst>
              </a:tr>
            </a:tbl>
          </a:graphicData>
        </a:graphic>
      </p:graphicFrame>
      <p:sp>
        <p:nvSpPr>
          <p:cNvPr id="6" name="Isosceles Triangle 5">
            <a:hlinkClick r:id="rId2" action="ppaction://hlinksldjump"/>
          </p:cNvPr>
          <p:cNvSpPr/>
          <p:nvPr/>
        </p:nvSpPr>
        <p:spPr>
          <a:xfrm>
            <a:off x="11598442" y="6314173"/>
            <a:ext cx="536769" cy="494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Tree>
    <p:extLst>
      <p:ext uri="{BB962C8B-B14F-4D97-AF65-F5344CB8AC3E}">
        <p14:creationId xmlns:p14="http://schemas.microsoft.com/office/powerpoint/2010/main" val="52659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6"/>
          <p:cNvSpPr txBox="1">
            <a:spLocks/>
          </p:cNvSpPr>
          <p:nvPr/>
        </p:nvSpPr>
        <p:spPr bwMode="auto">
          <a:xfrm>
            <a:off x="938827" y="85506"/>
            <a:ext cx="11113594"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GB" sz="2800" b="1" dirty="0">
                <a:solidFill>
                  <a:schemeClr val="tx1"/>
                </a:solidFill>
              </a:rPr>
              <a:t>Cause verification – Clutch actuation</a:t>
            </a:r>
            <a:endParaRPr lang="en-US" sz="2800" b="1" dirty="0">
              <a:solidFill>
                <a:schemeClr val="tx1"/>
              </a:solidFill>
            </a:endParaRPr>
          </a:p>
          <a:p>
            <a:pPr defTabSz="1207550">
              <a:defRPr/>
            </a:pPr>
            <a:r>
              <a:rPr lang="en-GB" sz="2800" b="1" dirty="0">
                <a:solidFill>
                  <a:schemeClr val="tx1"/>
                </a:solidFill>
              </a:rPr>
              <a:t>Clutch oil leak in hydraulic line</a:t>
            </a:r>
          </a:p>
        </p:txBody>
      </p:sp>
      <p:graphicFrame>
        <p:nvGraphicFramePr>
          <p:cNvPr id="6" name="Table 5">
            <a:extLst>
              <a:ext uri="{FF2B5EF4-FFF2-40B4-BE49-F238E27FC236}">
                <a16:creationId xmlns:a16="http://schemas.microsoft.com/office/drawing/2014/main" id="{17EBB30B-142B-49F6-B59F-979DE6BF306B}"/>
              </a:ext>
            </a:extLst>
          </p:cNvPr>
          <p:cNvGraphicFramePr>
            <a:graphicFrameLocks noGrp="1"/>
          </p:cNvGraphicFramePr>
          <p:nvPr/>
        </p:nvGraphicFramePr>
        <p:xfrm>
          <a:off x="39507" y="1238878"/>
          <a:ext cx="12152493" cy="5312047"/>
        </p:xfrm>
        <a:graphic>
          <a:graphicData uri="http://schemas.openxmlformats.org/drawingml/2006/table">
            <a:tbl>
              <a:tblPr firstRow="1" bandRow="1">
                <a:tableStyleId>{5C22544A-7EE6-4342-B048-85BDC9FD1C3A}</a:tableStyleId>
              </a:tblPr>
              <a:tblGrid>
                <a:gridCol w="402270">
                  <a:extLst>
                    <a:ext uri="{9D8B030D-6E8A-4147-A177-3AD203B41FA5}">
                      <a16:colId xmlns:a16="http://schemas.microsoft.com/office/drawing/2014/main" val="20000"/>
                    </a:ext>
                  </a:extLst>
                </a:gridCol>
                <a:gridCol w="1738771">
                  <a:extLst>
                    <a:ext uri="{9D8B030D-6E8A-4147-A177-3AD203B41FA5}">
                      <a16:colId xmlns:a16="http://schemas.microsoft.com/office/drawing/2014/main" val="4227988045"/>
                    </a:ext>
                  </a:extLst>
                </a:gridCol>
                <a:gridCol w="3402834">
                  <a:extLst>
                    <a:ext uri="{9D8B030D-6E8A-4147-A177-3AD203B41FA5}">
                      <a16:colId xmlns:a16="http://schemas.microsoft.com/office/drawing/2014/main" val="20002"/>
                    </a:ext>
                  </a:extLst>
                </a:gridCol>
                <a:gridCol w="1288473">
                  <a:extLst>
                    <a:ext uri="{9D8B030D-6E8A-4147-A177-3AD203B41FA5}">
                      <a16:colId xmlns:a16="http://schemas.microsoft.com/office/drawing/2014/main" val="3015479297"/>
                    </a:ext>
                  </a:extLst>
                </a:gridCol>
                <a:gridCol w="2785415">
                  <a:extLst>
                    <a:ext uri="{9D8B030D-6E8A-4147-A177-3AD203B41FA5}">
                      <a16:colId xmlns:a16="http://schemas.microsoft.com/office/drawing/2014/main" val="1391310894"/>
                    </a:ext>
                  </a:extLst>
                </a:gridCol>
                <a:gridCol w="1137076">
                  <a:extLst>
                    <a:ext uri="{9D8B030D-6E8A-4147-A177-3AD203B41FA5}">
                      <a16:colId xmlns:a16="http://schemas.microsoft.com/office/drawing/2014/main" val="3551572008"/>
                    </a:ext>
                  </a:extLst>
                </a:gridCol>
                <a:gridCol w="1397654">
                  <a:extLst>
                    <a:ext uri="{9D8B030D-6E8A-4147-A177-3AD203B41FA5}">
                      <a16:colId xmlns:a16="http://schemas.microsoft.com/office/drawing/2014/main" val="3470359945"/>
                    </a:ext>
                  </a:extLst>
                </a:gridCol>
              </a:tblGrid>
              <a:tr h="271267">
                <a:tc rowSpan="2" gridSpan="2">
                  <a:txBody>
                    <a:bodyPr/>
                    <a:lstStyle/>
                    <a:p>
                      <a:pPr marL="0" algn="l" defTabSz="914400" rtl="0" eaLnBrk="1" latinLnBrk="0" hangingPunct="1"/>
                      <a:r>
                        <a:rPr lang="en-US" sz="1400" b="1" kern="1200" dirty="0">
                          <a:solidFill>
                            <a:schemeClr val="bg1"/>
                          </a:solidFill>
                          <a:latin typeface="+mj-lt"/>
                          <a:ea typeface="+mn-ea"/>
                          <a:cs typeface="+mn-cs"/>
                        </a:rPr>
                        <a:t>Complaint / Problem details</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rowSpan="2" hMerge="1">
                  <a:txBody>
                    <a:bodyPr/>
                    <a:lstStyle/>
                    <a:p>
                      <a:endParaRPr lang="en-US"/>
                    </a:p>
                  </a:txBody>
                  <a:tcPr/>
                </a:tc>
                <a:tc rowSpan="2" gridSpan="3">
                  <a:txBody>
                    <a:bodyPr/>
                    <a:lstStyle/>
                    <a:p>
                      <a:pPr defTabSz="1207550">
                        <a:defRPr/>
                      </a:pPr>
                      <a:r>
                        <a:rPr lang="en-GB" sz="1400" b="1" dirty="0">
                          <a:solidFill>
                            <a:schemeClr val="tx1"/>
                          </a:solidFill>
                          <a:latin typeface="+mj-lt"/>
                        </a:rPr>
                        <a:t>Clutch oil leak through push to fit connector joint</a:t>
                      </a:r>
                    </a:p>
                    <a:p>
                      <a:pPr defTabSz="1207550">
                        <a:defRPr/>
                      </a:pPr>
                      <a:r>
                        <a:rPr lang="en-GB" sz="1400" b="0" dirty="0">
                          <a:solidFill>
                            <a:schemeClr val="tx1"/>
                          </a:solidFill>
                          <a:latin typeface="+mj-lt"/>
                        </a:rPr>
                        <a:t>(PR-ISS-005287)</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rowSpan="2"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400" b="1" kern="1200" dirty="0">
                          <a:solidFill>
                            <a:schemeClr val="bg1"/>
                          </a:solidFill>
                          <a:latin typeface="+mj-lt"/>
                          <a:ea typeface="+mn-ea"/>
                          <a:cs typeface="+mn-cs"/>
                        </a:rPr>
                        <a:t>Issue status</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1400" dirty="0">
                          <a:solidFill>
                            <a:schemeClr val="bg1"/>
                          </a:solidFill>
                          <a:latin typeface="+mj-lt"/>
                        </a:rPr>
                        <a:t>RL5</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74541415"/>
                  </a:ext>
                </a:extLst>
              </a:tr>
              <a:tr h="274997">
                <a:tc gridSpan="2" vMerge="1">
                  <a:txBody>
                    <a:bodyPr/>
                    <a:lstStyle/>
                    <a:p>
                      <a:endParaRPr lang="en-US"/>
                    </a:p>
                  </a:txBody>
                  <a:tcPr/>
                </a:tc>
                <a:tc hMerge="1"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algn="ctr" defTabSz="914400" rtl="0" eaLnBrk="1" latinLnBrk="0" hangingPunct="1"/>
                      <a:r>
                        <a:rPr lang="en-US" sz="1400" b="1" kern="1200" dirty="0">
                          <a:solidFill>
                            <a:schemeClr val="bg1"/>
                          </a:solidFill>
                          <a:latin typeface="+mj-lt"/>
                          <a:ea typeface="+mn-ea"/>
                          <a:cs typeface="+mn-cs"/>
                        </a:rPr>
                        <a:t>Issue grade</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1400" dirty="0">
                          <a:solidFill>
                            <a:schemeClr val="tx1"/>
                          </a:solidFill>
                          <a:latin typeface="+mj-lt"/>
                        </a:rPr>
                        <a:t>4</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7397094"/>
                  </a:ext>
                </a:extLst>
              </a:tr>
              <a:tr h="285837">
                <a:tc gridSpan="2">
                  <a:txBody>
                    <a:bodyPr/>
                    <a:lstStyle/>
                    <a:p>
                      <a:pPr marL="0" algn="l" defTabSz="914400" rtl="0" eaLnBrk="1" latinLnBrk="0" hangingPunct="1"/>
                      <a:r>
                        <a:rPr lang="en-US" sz="1400" b="1" kern="1200" dirty="0">
                          <a:solidFill>
                            <a:schemeClr val="bg1"/>
                          </a:solidFill>
                          <a:latin typeface="+mj-lt"/>
                          <a:ea typeface="+mn-ea"/>
                          <a:cs typeface="+mn-cs"/>
                        </a:rPr>
                        <a:t>Model</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a:p>
                  </a:txBody>
                  <a:tcPr/>
                </a:tc>
                <a:tc>
                  <a:txBody>
                    <a:bodyPr/>
                    <a:lstStyle/>
                    <a:p>
                      <a:r>
                        <a:rPr lang="en-US" sz="1400" b="1" dirty="0">
                          <a:latin typeface="+mj-lt"/>
                        </a:rPr>
                        <a:t>All MBP</a:t>
                      </a:r>
                      <a:r>
                        <a:rPr lang="en-US" sz="1400" b="1" baseline="0" dirty="0">
                          <a:latin typeface="+mj-lt"/>
                        </a:rPr>
                        <a:t> models</a:t>
                      </a:r>
                      <a:endParaRPr lang="en-US" sz="1400" b="1" dirty="0">
                        <a:latin typeface="+mj-lt"/>
                      </a:endParaRP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endParaRPr lang="en-US" sz="1400" b="1" kern="1200" dirty="0">
                        <a:solidFill>
                          <a:schemeClr val="bg1"/>
                        </a:solidFill>
                        <a:latin typeface="+mj-lt"/>
                        <a:ea typeface="+mn-ea"/>
                        <a:cs typeface="+mn-cs"/>
                      </a:endParaRP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gridSpan="3">
                  <a:txBody>
                    <a:bodyPr/>
                    <a:lstStyle/>
                    <a:p>
                      <a:endParaRPr lang="en-US" sz="1400" b="1" dirty="0">
                        <a:latin typeface="+mj-lt"/>
                      </a:endParaRP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en-US" sz="1400" b="1" kern="1200" dirty="0">
                        <a:solidFill>
                          <a:schemeClr val="bg1"/>
                        </a:solidFill>
                        <a:latin typeface="+mj-lt"/>
                        <a:ea typeface="+mn-ea"/>
                        <a:cs typeface="+mn-cs"/>
                      </a:endParaRPr>
                    </a:p>
                  </a:txBody>
                  <a:tcPr marL="118165" marR="118165" marT="59095" marB="590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hMerge="1">
                  <a:txBody>
                    <a:bodyPr/>
                    <a:lstStyle/>
                    <a:p>
                      <a:pPr marL="0" algn="ctr" defTabSz="914400" rtl="0" eaLnBrk="1" latinLnBrk="0" hangingPunct="1"/>
                      <a:endParaRPr lang="en-US" sz="1400" b="0" kern="1200" dirty="0">
                        <a:solidFill>
                          <a:schemeClr val="tx1"/>
                        </a:solidFill>
                        <a:latin typeface="+mj-lt"/>
                        <a:ea typeface="+mn-ea"/>
                        <a:cs typeface="+mn-cs"/>
                      </a:endParaRPr>
                    </a:p>
                  </a:txBody>
                  <a:tcPr marL="118165" marR="118165" marT="59095" marB="590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85837">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mj-lt"/>
                        </a:rPr>
                        <a:t>Mfg plant</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a:p>
                  </a:txBody>
                  <a:tcPr/>
                </a:tc>
                <a:tc>
                  <a:txBody>
                    <a:bodyPr/>
                    <a:lstStyle/>
                    <a:p>
                      <a:r>
                        <a:rPr lang="en-US" sz="1400" b="0" dirty="0">
                          <a:solidFill>
                            <a:schemeClr val="tx1"/>
                          </a:solidFill>
                          <a:latin typeface="+mj-lt"/>
                        </a:rPr>
                        <a:t>H2/ PNR</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endParaRPr lang="en-US" sz="1400" b="1" kern="1200" dirty="0">
                        <a:solidFill>
                          <a:schemeClr val="bg1"/>
                        </a:solidFill>
                        <a:latin typeface="+mj-lt"/>
                        <a:ea typeface="+mn-ea"/>
                        <a:cs typeface="+mn-cs"/>
                      </a:endParaRP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gridSpan="3">
                  <a:txBody>
                    <a:bodyPr/>
                    <a:lstStyle/>
                    <a:p>
                      <a:endParaRPr lang="en-US" sz="1400" dirty="0">
                        <a:solidFill>
                          <a:schemeClr val="tx1"/>
                        </a:solidFill>
                        <a:latin typeface="+mj-lt"/>
                      </a:endParaRP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en-US" sz="1400" b="1" kern="1200" dirty="0">
                        <a:solidFill>
                          <a:schemeClr val="bg1"/>
                        </a:solidFill>
                        <a:latin typeface="+mj-lt"/>
                        <a:ea typeface="+mn-ea"/>
                        <a:cs typeface="+mn-cs"/>
                      </a:endParaRPr>
                    </a:p>
                  </a:txBody>
                  <a:tcPr marL="118165" marR="118165" marT="59095" marB="590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hMerge="1">
                  <a:txBody>
                    <a:bodyPr/>
                    <a:lstStyle/>
                    <a:p>
                      <a:pPr marL="0" algn="ctr" defTabSz="914400" rtl="0" eaLnBrk="1" latinLnBrk="0" hangingPunct="1"/>
                      <a:endParaRPr lang="en-US" sz="1400" b="0" kern="1200" dirty="0">
                        <a:solidFill>
                          <a:schemeClr val="tx1"/>
                        </a:solidFill>
                        <a:latin typeface="+mj-lt"/>
                        <a:ea typeface="+mn-ea"/>
                        <a:cs typeface="+mn-cs"/>
                      </a:endParaRPr>
                    </a:p>
                  </a:txBody>
                  <a:tcPr marL="118165" marR="118165" marT="59095" marB="590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85837">
                <a:tc rowSpan="2">
                  <a:txBody>
                    <a:bodyPr/>
                    <a:lstStyle/>
                    <a:p>
                      <a:pPr marL="0" lvl="0" indent="0" algn="ctr">
                        <a:buFont typeface="Arial" panose="020B0604020202020204" pitchFamily="34" charset="0"/>
                        <a:buNone/>
                      </a:pPr>
                      <a:r>
                        <a:rPr lang="en-US" sz="1400" b="1" u="none" kern="1200" baseline="0" dirty="0">
                          <a:solidFill>
                            <a:schemeClr val="bg1"/>
                          </a:solidFill>
                          <a:latin typeface="+mj-lt"/>
                          <a:ea typeface="+mn-ea"/>
                          <a:cs typeface="+mn-cs"/>
                        </a:rPr>
                        <a:t>Observation/ Root cause</a:t>
                      </a:r>
                    </a:p>
                  </a:txBody>
                  <a:tcPr marL="118165" marR="118165" marT="59095" marB="59095"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rowSpan="2" gridSpan="3">
                  <a:txBody>
                    <a:bodyPr/>
                    <a:lstStyle/>
                    <a:p>
                      <a:pPr marL="171450" indent="-171450">
                        <a:buFont typeface="Arial" panose="020B0604020202020204" pitchFamily="34" charset="0"/>
                        <a:buChar char="•"/>
                      </a:pPr>
                      <a:r>
                        <a:rPr lang="en-US" sz="1400" b="0" u="none" baseline="0" dirty="0">
                          <a:latin typeface="+mj-lt"/>
                        </a:rPr>
                        <a:t>Vehicle reported for the complaint of clutch pedal spongy/ oil leak from bundy pipe to hose connector (</a:t>
                      </a:r>
                      <a:r>
                        <a:rPr lang="en-US" sz="1400" b="0" u="none" baseline="0" dirty="0" err="1">
                          <a:latin typeface="+mj-lt"/>
                        </a:rPr>
                        <a:t>ptfc</a:t>
                      </a:r>
                      <a:r>
                        <a:rPr lang="en-US" sz="1400" b="0" u="none" baseline="0" dirty="0">
                          <a:latin typeface="+mj-lt"/>
                        </a:rPr>
                        <a:t>)</a:t>
                      </a:r>
                    </a:p>
                    <a:p>
                      <a:pPr marL="171450" indent="-171450">
                        <a:buFont typeface="Arial" panose="020B0604020202020204" pitchFamily="34" charset="0"/>
                        <a:buChar char="•"/>
                      </a:pPr>
                      <a:r>
                        <a:rPr lang="en-US" sz="1400" b="0" u="none" baseline="0" dirty="0">
                          <a:latin typeface="+mj-lt"/>
                        </a:rPr>
                        <a:t>Connector removed, O-rings observed in compressed condition</a:t>
                      </a:r>
                    </a:p>
                    <a:p>
                      <a:pPr marL="171450" indent="-171450">
                        <a:buFont typeface="Arial" panose="020B0604020202020204" pitchFamily="34" charset="0"/>
                        <a:buChar char="•"/>
                      </a:pPr>
                      <a:r>
                        <a:rPr lang="en-US" sz="1400" b="0" u="none" baseline="0" dirty="0">
                          <a:latin typeface="+mj-lt"/>
                        </a:rPr>
                        <a:t>Connector dimensions checked, no issue observed</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chemeClr val="tx1"/>
                          </a:solidFill>
                          <a:effectLst/>
                          <a:latin typeface="+mn-lt"/>
                          <a:ea typeface="+mn-ea"/>
                          <a:cs typeface="+mn-cs"/>
                        </a:rPr>
                        <a:t>O ring deformation found</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u="none" strike="noStrike" dirty="0">
                          <a:solidFill>
                            <a:schemeClr val="tx1"/>
                          </a:solidFill>
                          <a:effectLst/>
                          <a:latin typeface="+mn-lt"/>
                        </a:rPr>
                        <a:t>PNR plant</a:t>
                      </a:r>
                      <a:r>
                        <a:rPr lang="en-US" sz="1400" u="none" strike="noStrike" baseline="0" dirty="0">
                          <a:solidFill>
                            <a:schemeClr val="tx1"/>
                          </a:solidFill>
                          <a:effectLst/>
                          <a:latin typeface="+mn-lt"/>
                        </a:rPr>
                        <a:t> failure rate is high during Dec’20 to Oct’21</a:t>
                      </a:r>
                      <a:endParaRPr lang="en-US" sz="1400" b="0" u="none" baseline="0" dirty="0">
                        <a:latin typeface="+mj-lt"/>
                      </a:endParaRPr>
                    </a:p>
                    <a:p>
                      <a:pPr marL="171450" indent="-171450">
                        <a:buFont typeface="Arial" panose="020B0604020202020204" pitchFamily="34" charset="0"/>
                        <a:buChar char="•"/>
                      </a:pPr>
                      <a:endParaRPr lang="en-US" sz="1400" b="0" u="none" baseline="0" dirty="0">
                        <a:latin typeface="+mj-lt"/>
                      </a:endParaRPr>
                    </a:p>
                  </a:txBody>
                  <a:tcPr marL="118165" marR="118165" marT="59095" marB="590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lang="en-US"/>
                    </a:p>
                  </a:txBody>
                  <a:tcPr/>
                </a:tc>
                <a:tc rowSpan="2"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latin typeface="Calibri" panose="020F0502020204030204" pitchFamily="34" charset="0"/>
                        </a:rPr>
                        <a:t>Photos / Illustration</a:t>
                      </a:r>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sz="1400" b="1" dirty="0">
                          <a:solidFill>
                            <a:schemeClr val="bg1"/>
                          </a:solidFill>
                          <a:latin typeface="+mj-lt"/>
                        </a:rPr>
                        <a:t>Illustration</a:t>
                      </a:r>
                      <a:endParaRPr lang="en-US" sz="1400" dirty="0">
                        <a:solidFill>
                          <a:schemeClr val="bg1"/>
                        </a:solidFill>
                        <a:latin typeface="+mj-lt"/>
                      </a:endParaRP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0006"/>
                  </a:ext>
                </a:extLst>
              </a:tr>
              <a:tr h="1730790">
                <a:tc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dirty="0"/>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gridSpan="3">
                  <a:txBody>
                    <a:bodyPr/>
                    <a:lstStyle/>
                    <a:p>
                      <a:endParaRPr lang="en-US" sz="1400" dirty="0">
                        <a:solidFill>
                          <a:schemeClr val="bg1"/>
                        </a:solidFill>
                        <a:latin typeface="+mj-lt"/>
                      </a:endParaRPr>
                    </a:p>
                    <a:p>
                      <a:endParaRPr lang="en-US" sz="1400" dirty="0">
                        <a:solidFill>
                          <a:schemeClr val="bg1"/>
                        </a:solidFill>
                        <a:latin typeface="+mj-lt"/>
                      </a:endParaRPr>
                    </a:p>
                    <a:p>
                      <a:r>
                        <a:rPr lang="en-US" sz="1400" dirty="0">
                          <a:solidFill>
                            <a:schemeClr val="bg1"/>
                          </a:solidFill>
                          <a:latin typeface="+mj-lt"/>
                        </a:rPr>
                        <a:t>v</a:t>
                      </a:r>
                    </a:p>
                    <a:p>
                      <a:endParaRPr lang="en-US" sz="1400" dirty="0">
                        <a:solidFill>
                          <a:schemeClr val="bg1"/>
                        </a:solidFill>
                        <a:latin typeface="+mj-lt"/>
                      </a:endParaRPr>
                    </a:p>
                    <a:p>
                      <a:endParaRPr lang="en-US" sz="1400" dirty="0">
                        <a:solidFill>
                          <a:schemeClr val="bg1"/>
                        </a:solidFill>
                        <a:latin typeface="+mj-lt"/>
                      </a:endParaRPr>
                    </a:p>
                    <a:p>
                      <a:endParaRPr lang="en-US" sz="1400" dirty="0">
                        <a:solidFill>
                          <a:schemeClr val="bg1"/>
                        </a:solidFill>
                        <a:latin typeface="+mj-lt"/>
                      </a:endParaRPr>
                    </a:p>
                    <a:p>
                      <a:endParaRPr lang="en-US" sz="1400" b="1" dirty="0">
                        <a:solidFill>
                          <a:schemeClr val="bg1"/>
                        </a:solidFill>
                        <a:latin typeface="+mj-lt"/>
                      </a:endParaRPr>
                    </a:p>
                    <a:p>
                      <a:endParaRPr lang="en-US" sz="1400" b="1" dirty="0">
                        <a:solidFill>
                          <a:schemeClr val="bg1"/>
                        </a:solidFill>
                        <a:latin typeface="+mj-lt"/>
                      </a:endParaRPr>
                    </a:p>
                    <a:p>
                      <a:endParaRPr lang="en-US" sz="1400" b="1" dirty="0">
                        <a:solidFill>
                          <a:schemeClr val="bg1"/>
                        </a:solidFill>
                        <a:latin typeface="+mj-lt"/>
                      </a:endParaRPr>
                    </a:p>
                    <a:p>
                      <a:endParaRPr lang="en-US" sz="1400" b="1" dirty="0">
                        <a:solidFill>
                          <a:schemeClr val="bg1"/>
                        </a:solidFill>
                        <a:latin typeface="+mj-lt"/>
                      </a:endParaRPr>
                    </a:p>
                    <a:p>
                      <a:endParaRPr lang="en-US" sz="1400" b="1" dirty="0">
                        <a:solidFill>
                          <a:schemeClr val="bg1"/>
                        </a:solidFill>
                        <a:latin typeface="+mj-lt"/>
                      </a:endParaRPr>
                    </a:p>
                    <a:p>
                      <a:endParaRPr lang="en-US" sz="1400" b="1" dirty="0">
                        <a:solidFill>
                          <a:schemeClr val="bg1"/>
                        </a:solidFill>
                        <a:latin typeface="+mj-lt"/>
                      </a:endParaRPr>
                    </a:p>
                    <a:p>
                      <a:endParaRPr lang="en-US" sz="1400" dirty="0">
                        <a:solidFill>
                          <a:schemeClr val="bg1"/>
                        </a:solidFill>
                        <a:latin typeface="+mj-lt"/>
                      </a:endParaRP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lang="en-US"/>
                    </a:p>
                  </a:txBody>
                  <a:tcPr>
                    <a:lnL w="12700" cap="flat" cmpd="sng" algn="ctr">
                      <a:solidFill>
                        <a:schemeClr val="tx1"/>
                      </a:solidFill>
                      <a:prstDash val="solid"/>
                      <a:round/>
                      <a:headEnd type="none" w="med" len="med"/>
                      <a:tailEnd type="none" w="med" len="med"/>
                    </a:lnL>
                  </a:tcPr>
                </a:tc>
                <a:tc rowSpan="2" hMerge="1">
                  <a:txBody>
                    <a:bodyPr/>
                    <a:lstStyle/>
                    <a:p>
                      <a:endParaRPr lang="en-US"/>
                    </a:p>
                  </a:txBody>
                  <a:tcPr/>
                </a:tc>
                <a:extLst>
                  <a:ext uri="{0D108BD9-81ED-4DB2-BD59-A6C34878D82A}">
                    <a16:rowId xmlns:a16="http://schemas.microsoft.com/office/drawing/2014/main" val="3556717420"/>
                  </a:ext>
                </a:extLst>
              </a:tr>
              <a:tr h="1923507">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u="none" kern="1200" baseline="0" dirty="0">
                          <a:solidFill>
                            <a:schemeClr val="bg1"/>
                          </a:solidFill>
                          <a:latin typeface="+mj-lt"/>
                          <a:ea typeface="+mn-ea"/>
                          <a:cs typeface="+mn-cs"/>
                        </a:rPr>
                        <a:t>Action</a:t>
                      </a:r>
                    </a:p>
                  </a:txBody>
                  <a:tcPr marL="118165" marR="118165" marT="59095" marB="59095"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gridSpan="3">
                  <a:txBody>
                    <a:bodyPr/>
                    <a:lstStyle/>
                    <a:p>
                      <a:pPr marL="285750" indent="-285750">
                        <a:buFont typeface="Wingdings" panose="05000000000000000000" pitchFamily="2" charset="2"/>
                        <a:buChar char="ü"/>
                      </a:pPr>
                      <a:r>
                        <a:rPr lang="en-IN" sz="1400" b="0" kern="1200" dirty="0">
                          <a:solidFill>
                            <a:schemeClr val="tx1"/>
                          </a:solidFill>
                          <a:latin typeface="+mn-lt"/>
                          <a:ea typeface="+mn-ea"/>
                          <a:cs typeface="+mn-cs"/>
                        </a:rPr>
                        <a:t>ER-DIN-0079982</a:t>
                      </a:r>
                      <a:r>
                        <a:rPr lang="en-US" sz="1400" b="0" i="0" u="none" strike="noStrike" kern="1200" dirty="0">
                          <a:solidFill>
                            <a:schemeClr val="tx1"/>
                          </a:solidFill>
                          <a:effectLst/>
                          <a:latin typeface="+mn-lt"/>
                          <a:ea typeface="+mn-ea"/>
                          <a:cs typeface="+mn-cs"/>
                        </a:rPr>
                        <a:t> </a:t>
                      </a:r>
                      <a:r>
                        <a:rPr lang="en-US" sz="1400" b="0" i="0" u="none" strike="noStrike" kern="1200" baseline="0" dirty="0">
                          <a:solidFill>
                            <a:schemeClr val="tx1"/>
                          </a:solidFill>
                          <a:effectLst/>
                          <a:latin typeface="+mn-lt"/>
                          <a:ea typeface="+mn-ea"/>
                          <a:cs typeface="+mn-cs"/>
                        </a:rPr>
                        <a:t>implemented for metric thread design at both joints (2&amp;3). C: Nov’21</a:t>
                      </a:r>
                    </a:p>
                    <a:p>
                      <a:pPr marL="285750" marR="0" lvl="0" indent="-285750" algn="l" defTabSz="914378"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b="0" u="none" strike="noStrike" dirty="0">
                          <a:solidFill>
                            <a:schemeClr val="tx1"/>
                          </a:solidFill>
                          <a:effectLst/>
                          <a:latin typeface="+mn-lt"/>
                        </a:rPr>
                        <a:t>PNR plant</a:t>
                      </a:r>
                      <a:r>
                        <a:rPr lang="en-US" sz="1400" b="0" u="none" strike="noStrike" baseline="0" dirty="0">
                          <a:solidFill>
                            <a:schemeClr val="tx1"/>
                          </a:solidFill>
                          <a:effectLst/>
                          <a:latin typeface="+mn-lt"/>
                        </a:rPr>
                        <a:t> failure rate is high. The end fittings of </a:t>
                      </a:r>
                      <a:r>
                        <a:rPr lang="en-US" sz="1400" b="0" u="none" strike="noStrike" baseline="0" dirty="0" err="1">
                          <a:solidFill>
                            <a:schemeClr val="tx1"/>
                          </a:solidFill>
                          <a:effectLst/>
                          <a:latin typeface="+mn-lt"/>
                        </a:rPr>
                        <a:t>Uniflex</a:t>
                      </a:r>
                      <a:r>
                        <a:rPr lang="en-US" sz="1400" b="0" u="none" strike="noStrike" baseline="0" dirty="0">
                          <a:solidFill>
                            <a:schemeClr val="tx1"/>
                          </a:solidFill>
                          <a:effectLst/>
                          <a:latin typeface="+mn-lt"/>
                        </a:rPr>
                        <a:t> (PNR) make pipes are found with cleansing oil (Paraffinic) which is reactive with EPDM (O-ring material). Hence the cleansing process is established inline with </a:t>
                      </a:r>
                      <a:r>
                        <a:rPr lang="en-US" sz="1400" b="0" u="none" strike="noStrike" baseline="0" dirty="0" err="1">
                          <a:solidFill>
                            <a:schemeClr val="tx1"/>
                          </a:solidFill>
                          <a:effectLst/>
                          <a:latin typeface="+mn-lt"/>
                        </a:rPr>
                        <a:t>Uniflex</a:t>
                      </a:r>
                      <a:r>
                        <a:rPr lang="en-US" sz="1400" b="0" u="none" strike="noStrike" baseline="0" dirty="0">
                          <a:solidFill>
                            <a:schemeClr val="tx1"/>
                          </a:solidFill>
                          <a:effectLst/>
                          <a:latin typeface="+mn-lt"/>
                        </a:rPr>
                        <a:t> (Hosur-Uses </a:t>
                      </a:r>
                      <a:r>
                        <a:rPr lang="en-US" sz="1400" b="0" u="none" strike="noStrike" baseline="0" dirty="0" err="1">
                          <a:solidFill>
                            <a:schemeClr val="tx1"/>
                          </a:solidFill>
                          <a:effectLst/>
                          <a:latin typeface="+mn-lt"/>
                        </a:rPr>
                        <a:t>Innoline</a:t>
                      </a:r>
                      <a:r>
                        <a:rPr lang="en-US" sz="1400" b="0" u="none" strike="noStrike" baseline="0" dirty="0">
                          <a:solidFill>
                            <a:schemeClr val="tx1"/>
                          </a:solidFill>
                          <a:effectLst/>
                          <a:latin typeface="+mn-lt"/>
                        </a:rPr>
                        <a:t> 1999 Cleansing oil) . C: Nov’21</a:t>
                      </a:r>
                    </a:p>
                    <a:p>
                      <a:pPr marL="285750" marR="0" lvl="0" indent="-285750" algn="l" defTabSz="914378"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400" b="0" baseline="0" dirty="0">
                        <a:solidFill>
                          <a:schemeClr val="tx1"/>
                        </a:solidFill>
                        <a:latin typeface="+mj-lt"/>
                        <a:cs typeface="Calibri" panose="020F0502020204030204" pitchFamily="34" charset="0"/>
                      </a:endParaRPr>
                    </a:p>
                  </a:txBody>
                  <a:tcPr marL="118165" marR="118165" marT="59095" marB="590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pPr marL="0" lvl="0" indent="0">
                        <a:buFont typeface="Arial" panose="020B0604020202020204" pitchFamily="34" charset="0"/>
                        <a:buNone/>
                      </a:pPr>
                      <a:endParaRPr lang="en-US" sz="1600" b="1" u="sng" kern="1200" baseline="0" dirty="0">
                        <a:solidFill>
                          <a:schemeClr val="dk1"/>
                        </a:solidFill>
                        <a:latin typeface="Calibri" panose="020F0502020204030204" pitchFamily="34" charset="0"/>
                        <a:ea typeface="+mn-ea"/>
                        <a:cs typeface="+mn-cs"/>
                      </a:endParaRPr>
                    </a:p>
                  </a:txBody>
                  <a:tcPr marL="91437" marR="91437"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vMerge="1">
                  <a:txBody>
                    <a:bodyPr/>
                    <a:lstStyle/>
                    <a:p>
                      <a:pPr marL="1111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u="none" kern="1200" baseline="0" dirty="0">
                        <a:solidFill>
                          <a:schemeClr val="dk1"/>
                        </a:solidFill>
                        <a:latin typeface="Calibri" panose="020F0502020204030204" pitchFamily="34" charset="0"/>
                        <a:ea typeface="+mn-ea"/>
                        <a:cs typeface="+mn-cs"/>
                      </a:endParaRPr>
                    </a:p>
                  </a:txBody>
                  <a:tcPr marL="91437" marR="91437"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bl>
          </a:graphicData>
        </a:graphic>
      </p:graphicFrame>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69554" y="2998835"/>
            <a:ext cx="2021355" cy="1137799"/>
          </a:xfrm>
          <a:prstGeom prst="rect">
            <a:avLst/>
          </a:prstGeom>
        </p:spPr>
      </p:pic>
      <p:sp>
        <p:nvSpPr>
          <p:cNvPr id="8" name="Oval 7"/>
          <p:cNvSpPr/>
          <p:nvPr/>
        </p:nvSpPr>
        <p:spPr>
          <a:xfrm>
            <a:off x="8626945" y="2998835"/>
            <a:ext cx="1506571" cy="829423"/>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108"/>
          </a:p>
        </p:txBody>
      </p:sp>
      <p:pic>
        <p:nvPicPr>
          <p:cNvPr id="9" name="Picture 8"/>
          <p:cNvPicPr/>
          <p:nvPr/>
        </p:nvPicPr>
        <p:blipFill>
          <a:blip r:embed="rId3" cstate="email">
            <a:extLst>
              <a:ext uri="{28A0092B-C50C-407E-A947-70E740481C1C}">
                <a14:useLocalDpi xmlns:a14="http://schemas.microsoft.com/office/drawing/2010/main"/>
              </a:ext>
            </a:extLst>
          </a:blip>
          <a:srcRect/>
          <a:stretch>
            <a:fillRect/>
          </a:stretch>
        </p:blipFill>
        <p:spPr bwMode="auto">
          <a:xfrm>
            <a:off x="6956389" y="4419598"/>
            <a:ext cx="2528128" cy="2109354"/>
          </a:xfrm>
          <a:prstGeom prst="rect">
            <a:avLst/>
          </a:prstGeom>
          <a:noFill/>
        </p:spPr>
      </p:pic>
      <p:pic>
        <p:nvPicPr>
          <p:cNvPr id="13" name="Picture 12"/>
          <p:cNvPicPr/>
          <p:nvPr/>
        </p:nvPicPr>
        <p:blipFill>
          <a:blip r:embed="rId4" cstate="email">
            <a:extLst>
              <a:ext uri="{28A0092B-C50C-407E-A947-70E740481C1C}">
                <a14:useLocalDpi xmlns:a14="http://schemas.microsoft.com/office/drawing/2010/main"/>
              </a:ext>
            </a:extLst>
          </a:blip>
          <a:srcRect/>
          <a:stretch>
            <a:fillRect/>
          </a:stretch>
        </p:blipFill>
        <p:spPr bwMode="auto">
          <a:xfrm>
            <a:off x="9539937" y="4419598"/>
            <a:ext cx="2652063" cy="2109354"/>
          </a:xfrm>
          <a:prstGeom prst="rect">
            <a:avLst/>
          </a:prstGeom>
          <a:noFill/>
        </p:spPr>
      </p:pic>
      <p:sp>
        <p:nvSpPr>
          <p:cNvPr id="14" name="TextBox 13"/>
          <p:cNvSpPr txBox="1"/>
          <p:nvPr/>
        </p:nvSpPr>
        <p:spPr>
          <a:xfrm>
            <a:off x="7450497" y="4111222"/>
            <a:ext cx="1539909" cy="307777"/>
          </a:xfrm>
          <a:prstGeom prst="rect">
            <a:avLst/>
          </a:prstGeom>
          <a:noFill/>
        </p:spPr>
        <p:txBody>
          <a:bodyPr wrap="none" rtlCol="0">
            <a:spAutoFit/>
          </a:bodyPr>
          <a:lstStyle/>
          <a:p>
            <a:pPr algn="ctr"/>
            <a:r>
              <a:rPr lang="en-US" sz="1400" dirty="0"/>
              <a:t>PTFC at Joint 2 &amp; 3</a:t>
            </a:r>
          </a:p>
        </p:txBody>
      </p:sp>
      <p:sp>
        <p:nvSpPr>
          <p:cNvPr id="15" name="TextBox 14"/>
          <p:cNvSpPr txBox="1"/>
          <p:nvPr/>
        </p:nvSpPr>
        <p:spPr>
          <a:xfrm>
            <a:off x="9484514" y="4111222"/>
            <a:ext cx="2566408" cy="307777"/>
          </a:xfrm>
          <a:prstGeom prst="rect">
            <a:avLst/>
          </a:prstGeom>
          <a:noFill/>
        </p:spPr>
        <p:txBody>
          <a:bodyPr wrap="none" rtlCol="0">
            <a:spAutoFit/>
          </a:bodyPr>
          <a:lstStyle/>
          <a:p>
            <a:pPr algn="ctr"/>
            <a:r>
              <a:rPr lang="en-US" sz="1400" dirty="0"/>
              <a:t>Metric thread joint at Joint 2 &amp; 3</a:t>
            </a:r>
          </a:p>
        </p:txBody>
      </p:sp>
      <p:sp>
        <p:nvSpPr>
          <p:cNvPr id="10" name="Isosceles Triangle 9">
            <a:hlinkClick r:id="rId5" action="ppaction://hlinksldjump"/>
          </p:cNvPr>
          <p:cNvSpPr/>
          <p:nvPr/>
        </p:nvSpPr>
        <p:spPr>
          <a:xfrm>
            <a:off x="11598442" y="6314173"/>
            <a:ext cx="536769" cy="494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Tree>
    <p:extLst>
      <p:ext uri="{BB962C8B-B14F-4D97-AF65-F5344CB8AC3E}">
        <p14:creationId xmlns:p14="http://schemas.microsoft.com/office/powerpoint/2010/main" val="1688071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6"/>
          <p:cNvSpPr txBox="1">
            <a:spLocks/>
          </p:cNvSpPr>
          <p:nvPr/>
        </p:nvSpPr>
        <p:spPr bwMode="auto">
          <a:xfrm>
            <a:off x="938827" y="85506"/>
            <a:ext cx="11113594"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GB" sz="2800" b="1" dirty="0">
                <a:solidFill>
                  <a:schemeClr val="tx1"/>
                </a:solidFill>
              </a:rPr>
              <a:t>Cause verification – Clutch actuation</a:t>
            </a:r>
            <a:endParaRPr lang="en-US" sz="2800" b="1" dirty="0">
              <a:solidFill>
                <a:schemeClr val="tx1"/>
              </a:solidFill>
            </a:endParaRPr>
          </a:p>
          <a:p>
            <a:pPr defTabSz="1207550">
              <a:defRPr/>
            </a:pPr>
            <a:r>
              <a:rPr lang="en-GB" sz="2800" b="1" dirty="0">
                <a:solidFill>
                  <a:schemeClr val="tx1"/>
                </a:solidFill>
              </a:rPr>
              <a:t>Clutch oil leak from Master cylinder</a:t>
            </a:r>
          </a:p>
        </p:txBody>
      </p:sp>
      <p:graphicFrame>
        <p:nvGraphicFramePr>
          <p:cNvPr id="3" name="Table 2">
            <a:extLst>
              <a:ext uri="{FF2B5EF4-FFF2-40B4-BE49-F238E27FC236}">
                <a16:creationId xmlns:a16="http://schemas.microsoft.com/office/drawing/2014/main" id="{17EBB30B-142B-49F6-B59F-979DE6BF306B}"/>
              </a:ext>
            </a:extLst>
          </p:cNvPr>
          <p:cNvGraphicFramePr>
            <a:graphicFrameLocks noGrp="1"/>
          </p:cNvGraphicFramePr>
          <p:nvPr/>
        </p:nvGraphicFramePr>
        <p:xfrm>
          <a:off x="39507" y="1035044"/>
          <a:ext cx="12152493" cy="5625946"/>
        </p:xfrm>
        <a:graphic>
          <a:graphicData uri="http://schemas.openxmlformats.org/drawingml/2006/table">
            <a:tbl>
              <a:tblPr firstRow="1" bandRow="1">
                <a:tableStyleId>{5C22544A-7EE6-4342-B048-85BDC9FD1C3A}</a:tableStyleId>
              </a:tblPr>
              <a:tblGrid>
                <a:gridCol w="402270">
                  <a:extLst>
                    <a:ext uri="{9D8B030D-6E8A-4147-A177-3AD203B41FA5}">
                      <a16:colId xmlns:a16="http://schemas.microsoft.com/office/drawing/2014/main" val="20000"/>
                    </a:ext>
                  </a:extLst>
                </a:gridCol>
                <a:gridCol w="1738771">
                  <a:extLst>
                    <a:ext uri="{9D8B030D-6E8A-4147-A177-3AD203B41FA5}">
                      <a16:colId xmlns:a16="http://schemas.microsoft.com/office/drawing/2014/main" val="4227988045"/>
                    </a:ext>
                  </a:extLst>
                </a:gridCol>
                <a:gridCol w="3402834">
                  <a:extLst>
                    <a:ext uri="{9D8B030D-6E8A-4147-A177-3AD203B41FA5}">
                      <a16:colId xmlns:a16="http://schemas.microsoft.com/office/drawing/2014/main" val="20002"/>
                    </a:ext>
                  </a:extLst>
                </a:gridCol>
                <a:gridCol w="1288473">
                  <a:extLst>
                    <a:ext uri="{9D8B030D-6E8A-4147-A177-3AD203B41FA5}">
                      <a16:colId xmlns:a16="http://schemas.microsoft.com/office/drawing/2014/main" val="3015479297"/>
                    </a:ext>
                  </a:extLst>
                </a:gridCol>
                <a:gridCol w="2785415">
                  <a:extLst>
                    <a:ext uri="{9D8B030D-6E8A-4147-A177-3AD203B41FA5}">
                      <a16:colId xmlns:a16="http://schemas.microsoft.com/office/drawing/2014/main" val="1391310894"/>
                    </a:ext>
                  </a:extLst>
                </a:gridCol>
                <a:gridCol w="1137076">
                  <a:extLst>
                    <a:ext uri="{9D8B030D-6E8A-4147-A177-3AD203B41FA5}">
                      <a16:colId xmlns:a16="http://schemas.microsoft.com/office/drawing/2014/main" val="3551572008"/>
                    </a:ext>
                  </a:extLst>
                </a:gridCol>
                <a:gridCol w="1397654">
                  <a:extLst>
                    <a:ext uri="{9D8B030D-6E8A-4147-A177-3AD203B41FA5}">
                      <a16:colId xmlns:a16="http://schemas.microsoft.com/office/drawing/2014/main" val="3470359945"/>
                    </a:ext>
                  </a:extLst>
                </a:gridCol>
              </a:tblGrid>
              <a:tr h="271267">
                <a:tc rowSpan="2" gridSpan="2">
                  <a:txBody>
                    <a:bodyPr/>
                    <a:lstStyle/>
                    <a:p>
                      <a:pPr marL="0" algn="l" defTabSz="914400" rtl="0" eaLnBrk="1" latinLnBrk="0" hangingPunct="1"/>
                      <a:r>
                        <a:rPr lang="en-US" sz="1400" b="1" kern="1200" dirty="0">
                          <a:solidFill>
                            <a:schemeClr val="bg1"/>
                          </a:solidFill>
                          <a:latin typeface="+mj-lt"/>
                          <a:ea typeface="+mn-ea"/>
                          <a:cs typeface="+mn-cs"/>
                        </a:rPr>
                        <a:t>Complaint / Problem details</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rowSpan="2" hMerge="1">
                  <a:txBody>
                    <a:bodyPr/>
                    <a:lstStyle/>
                    <a:p>
                      <a:endParaRPr lang="en-US"/>
                    </a:p>
                  </a:txBody>
                  <a:tcPr/>
                </a:tc>
                <a:tc rowSpan="2" gridSpan="3">
                  <a:txBody>
                    <a:bodyPr/>
                    <a:lstStyle/>
                    <a:p>
                      <a:pPr defTabSz="1207550">
                        <a:defRPr/>
                      </a:pPr>
                      <a:r>
                        <a:rPr lang="en-GB" sz="1400" b="1" dirty="0">
                          <a:solidFill>
                            <a:schemeClr val="tx1"/>
                          </a:solidFill>
                          <a:latin typeface="+mj-lt"/>
                        </a:rPr>
                        <a:t>Clutch oil leak from Master cylinder</a:t>
                      </a:r>
                    </a:p>
                    <a:p>
                      <a:pPr defTabSz="1207550">
                        <a:defRPr/>
                      </a:pPr>
                      <a:r>
                        <a:rPr lang="en-GB" sz="1400" b="0" dirty="0">
                          <a:solidFill>
                            <a:schemeClr val="tx1"/>
                          </a:solidFill>
                          <a:latin typeface="+mj-lt"/>
                        </a:rPr>
                        <a:t>(PR-ISS-003956)</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rowSpan="2"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400" b="1" kern="1200" dirty="0">
                          <a:solidFill>
                            <a:schemeClr val="bg1"/>
                          </a:solidFill>
                          <a:latin typeface="+mj-lt"/>
                          <a:ea typeface="+mn-ea"/>
                          <a:cs typeface="+mn-cs"/>
                        </a:rPr>
                        <a:t>Issue status</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1400" dirty="0">
                          <a:solidFill>
                            <a:schemeClr val="bg1"/>
                          </a:solidFill>
                          <a:latin typeface="+mj-lt"/>
                        </a:rPr>
                        <a:t>RL5</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74541415"/>
                  </a:ext>
                </a:extLst>
              </a:tr>
              <a:tr h="274997">
                <a:tc gridSpan="2" vMerge="1">
                  <a:txBody>
                    <a:bodyPr/>
                    <a:lstStyle/>
                    <a:p>
                      <a:endParaRPr lang="en-US"/>
                    </a:p>
                  </a:txBody>
                  <a:tcPr/>
                </a:tc>
                <a:tc hMerge="1"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algn="ctr" defTabSz="914400" rtl="0" eaLnBrk="1" latinLnBrk="0" hangingPunct="1"/>
                      <a:r>
                        <a:rPr lang="en-US" sz="1400" b="1" kern="1200" dirty="0">
                          <a:solidFill>
                            <a:schemeClr val="bg1"/>
                          </a:solidFill>
                          <a:latin typeface="+mj-lt"/>
                          <a:ea typeface="+mn-ea"/>
                          <a:cs typeface="+mn-cs"/>
                        </a:rPr>
                        <a:t>Issue grade</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1400" dirty="0">
                          <a:solidFill>
                            <a:schemeClr val="tx1"/>
                          </a:solidFill>
                          <a:latin typeface="+mj-lt"/>
                        </a:rPr>
                        <a:t>4</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7397094"/>
                  </a:ext>
                </a:extLst>
              </a:tr>
              <a:tr h="285837">
                <a:tc gridSpan="2">
                  <a:txBody>
                    <a:bodyPr/>
                    <a:lstStyle/>
                    <a:p>
                      <a:pPr marL="0" algn="l" defTabSz="914400" rtl="0" eaLnBrk="1" latinLnBrk="0" hangingPunct="1"/>
                      <a:r>
                        <a:rPr lang="en-US" sz="1400" b="1" kern="1200" dirty="0">
                          <a:solidFill>
                            <a:schemeClr val="bg1"/>
                          </a:solidFill>
                          <a:latin typeface="+mj-lt"/>
                          <a:ea typeface="+mn-ea"/>
                          <a:cs typeface="+mn-cs"/>
                        </a:rPr>
                        <a:t>Model</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a:p>
                  </a:txBody>
                  <a:tcPr/>
                </a:tc>
                <a:tc>
                  <a:txBody>
                    <a:bodyPr/>
                    <a:lstStyle/>
                    <a:p>
                      <a:r>
                        <a:rPr lang="en-US" sz="1400" b="1" dirty="0">
                          <a:latin typeface="+mj-lt"/>
                        </a:rPr>
                        <a:t>All MBP</a:t>
                      </a:r>
                      <a:r>
                        <a:rPr lang="en-US" sz="1400" b="1" baseline="0" dirty="0">
                          <a:latin typeface="+mj-lt"/>
                        </a:rPr>
                        <a:t> models</a:t>
                      </a:r>
                      <a:endParaRPr lang="en-US" sz="1400" b="1" dirty="0">
                        <a:latin typeface="+mj-lt"/>
                      </a:endParaRP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endParaRPr lang="en-US" sz="1400" b="1" kern="1200" dirty="0">
                        <a:solidFill>
                          <a:schemeClr val="bg1"/>
                        </a:solidFill>
                        <a:latin typeface="+mj-lt"/>
                        <a:ea typeface="+mn-ea"/>
                        <a:cs typeface="+mn-cs"/>
                      </a:endParaRP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gridSpan="3">
                  <a:txBody>
                    <a:bodyPr/>
                    <a:lstStyle/>
                    <a:p>
                      <a:endParaRPr lang="en-US" sz="1400" b="1" dirty="0">
                        <a:latin typeface="+mj-lt"/>
                      </a:endParaRP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en-US" sz="1400" b="1" kern="1200" dirty="0">
                        <a:solidFill>
                          <a:schemeClr val="bg1"/>
                        </a:solidFill>
                        <a:latin typeface="+mj-lt"/>
                        <a:ea typeface="+mn-ea"/>
                        <a:cs typeface="+mn-cs"/>
                      </a:endParaRPr>
                    </a:p>
                  </a:txBody>
                  <a:tcPr marL="118165" marR="118165" marT="59095" marB="590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hMerge="1">
                  <a:txBody>
                    <a:bodyPr/>
                    <a:lstStyle/>
                    <a:p>
                      <a:pPr marL="0" algn="ctr" defTabSz="914400" rtl="0" eaLnBrk="1" latinLnBrk="0" hangingPunct="1"/>
                      <a:endParaRPr lang="en-US" sz="1400" b="0" kern="1200" dirty="0">
                        <a:solidFill>
                          <a:schemeClr val="tx1"/>
                        </a:solidFill>
                        <a:latin typeface="+mj-lt"/>
                        <a:ea typeface="+mn-ea"/>
                        <a:cs typeface="+mn-cs"/>
                      </a:endParaRPr>
                    </a:p>
                  </a:txBody>
                  <a:tcPr marL="118165" marR="118165" marT="59095" marB="590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85837">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mj-lt"/>
                        </a:rPr>
                        <a:t>Mfg plant</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a:p>
                  </a:txBody>
                  <a:tcPr/>
                </a:tc>
                <a:tc>
                  <a:txBody>
                    <a:bodyPr/>
                    <a:lstStyle/>
                    <a:p>
                      <a:r>
                        <a:rPr lang="en-US" sz="1400" b="0" dirty="0">
                          <a:solidFill>
                            <a:schemeClr val="tx1"/>
                          </a:solidFill>
                          <a:latin typeface="+mj-lt"/>
                        </a:rPr>
                        <a:t>H2/ PNR</a:t>
                      </a: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endParaRPr lang="en-US" sz="1400" b="1" kern="1200" dirty="0">
                        <a:solidFill>
                          <a:schemeClr val="bg1"/>
                        </a:solidFill>
                        <a:latin typeface="+mj-lt"/>
                        <a:ea typeface="+mn-ea"/>
                        <a:cs typeface="+mn-cs"/>
                      </a:endParaRP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gridSpan="3">
                  <a:txBody>
                    <a:bodyPr/>
                    <a:lstStyle/>
                    <a:p>
                      <a:endParaRPr lang="en-US" sz="1400" dirty="0">
                        <a:solidFill>
                          <a:schemeClr val="tx1"/>
                        </a:solidFill>
                        <a:latin typeface="+mj-lt"/>
                      </a:endParaRP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en-US" sz="1400" b="1" kern="1200" dirty="0">
                        <a:solidFill>
                          <a:schemeClr val="bg1"/>
                        </a:solidFill>
                        <a:latin typeface="+mj-lt"/>
                        <a:ea typeface="+mn-ea"/>
                        <a:cs typeface="+mn-cs"/>
                      </a:endParaRPr>
                    </a:p>
                  </a:txBody>
                  <a:tcPr marL="118165" marR="118165" marT="59095" marB="590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hMerge="1">
                  <a:txBody>
                    <a:bodyPr/>
                    <a:lstStyle/>
                    <a:p>
                      <a:pPr marL="0" algn="ctr" defTabSz="914400" rtl="0" eaLnBrk="1" latinLnBrk="0" hangingPunct="1"/>
                      <a:endParaRPr lang="en-US" sz="1400" b="0" kern="1200" dirty="0">
                        <a:solidFill>
                          <a:schemeClr val="tx1"/>
                        </a:solidFill>
                        <a:latin typeface="+mj-lt"/>
                        <a:ea typeface="+mn-ea"/>
                        <a:cs typeface="+mn-cs"/>
                      </a:endParaRPr>
                    </a:p>
                  </a:txBody>
                  <a:tcPr marL="118165" marR="118165" marT="59095" marB="590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85837">
                <a:tc rowSpan="2">
                  <a:txBody>
                    <a:bodyPr/>
                    <a:lstStyle/>
                    <a:p>
                      <a:pPr marL="0" lvl="0" indent="0" algn="ctr">
                        <a:buFont typeface="Arial" panose="020B0604020202020204" pitchFamily="34" charset="0"/>
                        <a:buNone/>
                      </a:pPr>
                      <a:r>
                        <a:rPr lang="en-US" sz="1400" b="1" u="none" kern="1200" baseline="0" dirty="0">
                          <a:solidFill>
                            <a:schemeClr val="bg1"/>
                          </a:solidFill>
                          <a:latin typeface="+mj-lt"/>
                          <a:ea typeface="+mn-ea"/>
                          <a:cs typeface="+mn-cs"/>
                        </a:rPr>
                        <a:t>Observation/ Root cause</a:t>
                      </a:r>
                    </a:p>
                  </a:txBody>
                  <a:tcPr marL="118165" marR="118165" marT="59095" marB="59095"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rowSpan="2" gridSpan="3">
                  <a:txBody>
                    <a:bodyPr/>
                    <a:lstStyle/>
                    <a:p>
                      <a:pPr marL="285750" lvl="0" indent="-285750">
                        <a:buFont typeface="Arial" panose="020B0604020202020204" pitchFamily="34" charset="0"/>
                        <a:buChar char="•"/>
                      </a:pPr>
                      <a:r>
                        <a:rPr lang="en-US" sz="1400" u="none" strike="noStrike" kern="1200" dirty="0">
                          <a:solidFill>
                            <a:schemeClr val="tx1"/>
                          </a:solidFill>
                          <a:effectLst/>
                          <a:latin typeface="+mn-lt"/>
                          <a:ea typeface="+mn-ea"/>
                          <a:cs typeface="+mn-cs"/>
                        </a:rPr>
                        <a:t>Vehicle reported for the complaint of clutch pedal hard and oil leak from front side of Master cylinder</a:t>
                      </a: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u="none" strike="noStrike" kern="1200" dirty="0">
                          <a:solidFill>
                            <a:schemeClr val="tx1"/>
                          </a:solidFill>
                          <a:effectLst/>
                          <a:latin typeface="+mn-lt"/>
                          <a:ea typeface="+mn-ea"/>
                          <a:cs typeface="+mn-cs"/>
                        </a:rPr>
                        <a:t>Actuation system checked, no leak observed from the joints other than front end of the master cylinder</a:t>
                      </a: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u="none" strike="noStrike" kern="1200" dirty="0">
                          <a:solidFill>
                            <a:schemeClr val="tx1"/>
                          </a:solidFill>
                          <a:effectLst/>
                          <a:latin typeface="+mn-lt"/>
                          <a:ea typeface="+mn-ea"/>
                          <a:cs typeface="+mn-cs"/>
                        </a:rPr>
                        <a:t>Master cylinder seal found in swollen condition</a:t>
                      </a: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u="none" strike="noStrike" kern="1200" dirty="0">
                          <a:solidFill>
                            <a:schemeClr val="tx1"/>
                          </a:solidFill>
                          <a:effectLst/>
                          <a:latin typeface="+mn-lt"/>
                          <a:ea typeface="+mn-ea"/>
                          <a:cs typeface="+mn-cs"/>
                        </a:rPr>
                        <a:t>Seal will get swollen if the same is exposed to mineral oil/ mineral oil mix-up in clutch oil</a:t>
                      </a: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u="none" strike="noStrike" kern="1200" dirty="0">
                          <a:solidFill>
                            <a:schemeClr val="tx1"/>
                          </a:solidFill>
                          <a:effectLst/>
                          <a:latin typeface="+mn-lt"/>
                          <a:ea typeface="+mn-ea"/>
                          <a:cs typeface="+mn-cs"/>
                        </a:rPr>
                        <a:t>EPDM seals are not compatible with mineral oils &amp; hence it was recommended clutch oil should not be contaminated &amp; care to be taken</a:t>
                      </a: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u="none" strike="noStrike" kern="1200" dirty="0" err="1">
                          <a:solidFill>
                            <a:schemeClr val="tx1"/>
                          </a:solidFill>
                          <a:effectLst/>
                          <a:latin typeface="+mn-lt"/>
                          <a:ea typeface="+mn-ea"/>
                          <a:cs typeface="+mn-cs"/>
                        </a:rPr>
                        <a:t>Bundypipes</a:t>
                      </a:r>
                      <a:r>
                        <a:rPr lang="en-US" sz="1400" u="none" strike="noStrike" kern="1200" baseline="0" dirty="0">
                          <a:solidFill>
                            <a:schemeClr val="tx1"/>
                          </a:solidFill>
                          <a:effectLst/>
                          <a:latin typeface="+mn-lt"/>
                          <a:ea typeface="+mn-ea"/>
                          <a:cs typeface="+mn-cs"/>
                        </a:rPr>
                        <a:t> are found </a:t>
                      </a:r>
                      <a:r>
                        <a:rPr lang="en-US" sz="1400" u="none" strike="noStrike" kern="1200" dirty="0">
                          <a:solidFill>
                            <a:schemeClr val="tx1"/>
                          </a:solidFill>
                          <a:effectLst/>
                          <a:latin typeface="+mn-lt"/>
                          <a:ea typeface="+mn-ea"/>
                          <a:cs typeface="+mn-cs"/>
                        </a:rPr>
                        <a:t>with oil. While supplier audit (</a:t>
                      </a:r>
                      <a:r>
                        <a:rPr lang="en-US" sz="1400" u="none" strike="noStrike" kern="1200" dirty="0" err="1">
                          <a:solidFill>
                            <a:schemeClr val="tx1"/>
                          </a:solidFill>
                          <a:effectLst/>
                          <a:latin typeface="+mn-lt"/>
                          <a:ea typeface="+mn-ea"/>
                          <a:cs typeface="+mn-cs"/>
                        </a:rPr>
                        <a:t>Uniflex</a:t>
                      </a:r>
                      <a:r>
                        <a:rPr lang="en-US" sz="1400" u="none" strike="noStrike" kern="1200" dirty="0">
                          <a:solidFill>
                            <a:schemeClr val="tx1"/>
                          </a:solidFill>
                          <a:effectLst/>
                          <a:latin typeface="+mn-lt"/>
                          <a:ea typeface="+mn-ea"/>
                          <a:cs typeface="+mn-cs"/>
                        </a:rPr>
                        <a:t> – </a:t>
                      </a:r>
                      <a:r>
                        <a:rPr lang="en-US" sz="1400" u="none" strike="noStrike" kern="1200" dirty="0" err="1">
                          <a:solidFill>
                            <a:schemeClr val="tx1"/>
                          </a:solidFill>
                          <a:effectLst/>
                          <a:latin typeface="+mn-lt"/>
                          <a:ea typeface="+mn-ea"/>
                          <a:cs typeface="+mn-cs"/>
                        </a:rPr>
                        <a:t>Rudrapur</a:t>
                      </a:r>
                      <a:r>
                        <a:rPr lang="en-US" sz="1400" u="none" strike="noStrike" kern="1200" dirty="0">
                          <a:solidFill>
                            <a:schemeClr val="tx1"/>
                          </a:solidFill>
                          <a:effectLst/>
                          <a:latin typeface="+mn-lt"/>
                          <a:ea typeface="+mn-ea"/>
                          <a:cs typeface="+mn-cs"/>
                        </a:rPr>
                        <a:t>) observed that “Paraffinic Oil” (Mineral Oil) used by supplier for flushing. Residual oil remains inside pipe. This will get mixed with Clutch oil in vehicle and possibly result in contamination</a:t>
                      </a:r>
                    </a:p>
                  </a:txBody>
                  <a:tcPr marL="118165" marR="118165" marT="59095" marB="590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lang="en-US"/>
                    </a:p>
                  </a:txBody>
                  <a:tcPr/>
                </a:tc>
                <a:tc rowSpan="2"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latin typeface="Calibri" panose="020F0502020204030204" pitchFamily="34" charset="0"/>
                        </a:rPr>
                        <a:t>Photos / Illustration</a:t>
                      </a:r>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sz="1400" b="1" dirty="0">
                          <a:solidFill>
                            <a:schemeClr val="bg1"/>
                          </a:solidFill>
                          <a:latin typeface="+mj-lt"/>
                        </a:rPr>
                        <a:t>Illustration</a:t>
                      </a:r>
                      <a:endParaRPr lang="en-US" sz="1400" dirty="0">
                        <a:solidFill>
                          <a:schemeClr val="bg1"/>
                        </a:solidFill>
                        <a:latin typeface="+mj-lt"/>
                      </a:endParaRP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dirty="0"/>
                    </a:p>
                  </a:txBody>
                  <a:tcPr/>
                </a:tc>
                <a:extLst>
                  <a:ext uri="{0D108BD9-81ED-4DB2-BD59-A6C34878D82A}">
                    <a16:rowId xmlns:a16="http://schemas.microsoft.com/office/drawing/2014/main" val="10006"/>
                  </a:ext>
                </a:extLst>
              </a:tr>
              <a:tr h="1730790">
                <a:tc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dirty="0"/>
                    </a:p>
                  </a:txBody>
                  <a:tcPr marL="91437" marR="91437"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gridSpan="3">
                  <a:txBody>
                    <a:bodyPr/>
                    <a:lstStyle/>
                    <a:p>
                      <a:endParaRPr lang="en-US" sz="1400" dirty="0">
                        <a:solidFill>
                          <a:schemeClr val="bg1"/>
                        </a:solidFill>
                        <a:latin typeface="+mj-lt"/>
                      </a:endParaRPr>
                    </a:p>
                    <a:p>
                      <a:endParaRPr lang="en-US" sz="1400" dirty="0">
                        <a:solidFill>
                          <a:schemeClr val="bg1"/>
                        </a:solidFill>
                        <a:latin typeface="+mj-lt"/>
                      </a:endParaRPr>
                    </a:p>
                    <a:p>
                      <a:r>
                        <a:rPr lang="en-US" sz="1400" dirty="0">
                          <a:solidFill>
                            <a:schemeClr val="bg1"/>
                          </a:solidFill>
                          <a:latin typeface="+mj-lt"/>
                        </a:rPr>
                        <a:t>v</a:t>
                      </a:r>
                    </a:p>
                    <a:p>
                      <a:endParaRPr lang="en-US" sz="1400" dirty="0">
                        <a:solidFill>
                          <a:schemeClr val="bg1"/>
                        </a:solidFill>
                        <a:latin typeface="+mj-lt"/>
                      </a:endParaRPr>
                    </a:p>
                    <a:p>
                      <a:endParaRPr lang="en-US" sz="1400" dirty="0">
                        <a:solidFill>
                          <a:schemeClr val="bg1"/>
                        </a:solidFill>
                        <a:latin typeface="+mj-lt"/>
                      </a:endParaRPr>
                    </a:p>
                    <a:p>
                      <a:endParaRPr lang="en-US" sz="1400" dirty="0">
                        <a:solidFill>
                          <a:schemeClr val="bg1"/>
                        </a:solidFill>
                        <a:latin typeface="+mj-lt"/>
                      </a:endParaRPr>
                    </a:p>
                    <a:p>
                      <a:endParaRPr lang="en-US" sz="1400" b="1" dirty="0">
                        <a:solidFill>
                          <a:schemeClr val="bg1"/>
                        </a:solidFill>
                        <a:latin typeface="+mj-lt"/>
                      </a:endParaRPr>
                    </a:p>
                    <a:p>
                      <a:endParaRPr lang="en-US" sz="1400" b="1" dirty="0">
                        <a:solidFill>
                          <a:schemeClr val="bg1"/>
                        </a:solidFill>
                        <a:latin typeface="+mj-lt"/>
                      </a:endParaRPr>
                    </a:p>
                    <a:p>
                      <a:endParaRPr lang="en-US" sz="1400" b="1" dirty="0">
                        <a:solidFill>
                          <a:schemeClr val="bg1"/>
                        </a:solidFill>
                        <a:latin typeface="+mj-lt"/>
                      </a:endParaRPr>
                    </a:p>
                    <a:p>
                      <a:endParaRPr lang="en-US" sz="1400" b="1" dirty="0">
                        <a:solidFill>
                          <a:schemeClr val="bg1"/>
                        </a:solidFill>
                        <a:latin typeface="+mj-lt"/>
                      </a:endParaRPr>
                    </a:p>
                    <a:p>
                      <a:endParaRPr lang="en-US" sz="1400" b="1" dirty="0">
                        <a:solidFill>
                          <a:schemeClr val="bg1"/>
                        </a:solidFill>
                        <a:latin typeface="+mj-lt"/>
                      </a:endParaRPr>
                    </a:p>
                    <a:p>
                      <a:endParaRPr lang="en-US" sz="1400" b="1" dirty="0">
                        <a:solidFill>
                          <a:schemeClr val="bg1"/>
                        </a:solidFill>
                        <a:latin typeface="+mj-lt"/>
                      </a:endParaRPr>
                    </a:p>
                    <a:p>
                      <a:endParaRPr lang="en-US" sz="1400" dirty="0">
                        <a:solidFill>
                          <a:schemeClr val="bg1"/>
                        </a:solidFill>
                        <a:latin typeface="+mj-lt"/>
                      </a:endParaRPr>
                    </a:p>
                  </a:txBody>
                  <a:tcPr marL="118165" marR="118165" marT="59095" marB="59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lang="en-US"/>
                    </a:p>
                  </a:txBody>
                  <a:tcPr>
                    <a:lnL w="12700" cap="flat" cmpd="sng" algn="ctr">
                      <a:solidFill>
                        <a:schemeClr val="tx1"/>
                      </a:solidFill>
                      <a:prstDash val="solid"/>
                      <a:round/>
                      <a:headEnd type="none" w="med" len="med"/>
                      <a:tailEnd type="none" w="med" len="med"/>
                    </a:lnL>
                  </a:tcPr>
                </a:tc>
                <a:tc rowSpan="2" hMerge="1">
                  <a:txBody>
                    <a:bodyPr/>
                    <a:lstStyle/>
                    <a:p>
                      <a:endParaRPr lang="en-US"/>
                    </a:p>
                  </a:txBody>
                  <a:tcPr/>
                </a:tc>
                <a:extLst>
                  <a:ext uri="{0D108BD9-81ED-4DB2-BD59-A6C34878D82A}">
                    <a16:rowId xmlns:a16="http://schemas.microsoft.com/office/drawing/2014/main" val="3556717420"/>
                  </a:ext>
                </a:extLst>
              </a:tr>
              <a:tr h="1407876">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u="none" kern="1200" baseline="0" dirty="0">
                          <a:solidFill>
                            <a:schemeClr val="bg1"/>
                          </a:solidFill>
                          <a:latin typeface="+mj-lt"/>
                          <a:ea typeface="+mn-ea"/>
                          <a:cs typeface="+mn-cs"/>
                        </a:rPr>
                        <a:t>Action</a:t>
                      </a:r>
                    </a:p>
                  </a:txBody>
                  <a:tcPr marL="118165" marR="118165" marT="59095" marB="59095"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gridSpan="3">
                  <a:txBody>
                    <a:bodyPr/>
                    <a:lstStyle/>
                    <a:p>
                      <a:pPr marL="285750" marR="0" lvl="0" indent="-285750" algn="l" defTabSz="914378"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b="0" u="none" strike="noStrike" dirty="0">
                          <a:solidFill>
                            <a:schemeClr val="tx1"/>
                          </a:solidFill>
                          <a:effectLst/>
                          <a:latin typeface="+mn-lt"/>
                        </a:rPr>
                        <a:t>PNR plant</a:t>
                      </a:r>
                      <a:r>
                        <a:rPr lang="en-US" sz="1400" b="0" u="none" strike="noStrike" baseline="0" dirty="0">
                          <a:solidFill>
                            <a:schemeClr val="tx1"/>
                          </a:solidFill>
                          <a:effectLst/>
                          <a:latin typeface="+mn-lt"/>
                        </a:rPr>
                        <a:t> failure rate is high. The end fittings of </a:t>
                      </a:r>
                      <a:r>
                        <a:rPr lang="en-US" sz="1400" b="0" u="none" strike="noStrike" baseline="0" dirty="0" err="1">
                          <a:solidFill>
                            <a:schemeClr val="tx1"/>
                          </a:solidFill>
                          <a:effectLst/>
                          <a:latin typeface="+mn-lt"/>
                        </a:rPr>
                        <a:t>Uniflex</a:t>
                      </a:r>
                      <a:r>
                        <a:rPr lang="en-US" sz="1400" b="0" u="none" strike="noStrike" baseline="0" dirty="0">
                          <a:solidFill>
                            <a:schemeClr val="tx1"/>
                          </a:solidFill>
                          <a:effectLst/>
                          <a:latin typeface="+mn-lt"/>
                        </a:rPr>
                        <a:t> (PNR) make pipes are found with cleansing oil (Paraffinic) which is reactive with EPDM (O-ring material). Hence the cleansing process is established inline with </a:t>
                      </a:r>
                      <a:r>
                        <a:rPr lang="en-US" sz="1400" b="0" u="none" strike="noStrike" baseline="0" dirty="0" err="1">
                          <a:solidFill>
                            <a:schemeClr val="tx1"/>
                          </a:solidFill>
                          <a:effectLst/>
                          <a:latin typeface="+mn-lt"/>
                        </a:rPr>
                        <a:t>Uniflex</a:t>
                      </a:r>
                      <a:r>
                        <a:rPr lang="en-US" sz="1400" b="0" u="none" strike="noStrike" baseline="0" dirty="0">
                          <a:solidFill>
                            <a:schemeClr val="tx1"/>
                          </a:solidFill>
                          <a:effectLst/>
                          <a:latin typeface="+mn-lt"/>
                        </a:rPr>
                        <a:t> (Hosur-Uses </a:t>
                      </a:r>
                      <a:r>
                        <a:rPr lang="en-US" sz="1400" b="0" u="none" strike="noStrike" baseline="0" dirty="0" err="1">
                          <a:solidFill>
                            <a:schemeClr val="tx1"/>
                          </a:solidFill>
                          <a:effectLst/>
                          <a:latin typeface="+mn-lt"/>
                        </a:rPr>
                        <a:t>Innoline</a:t>
                      </a:r>
                      <a:r>
                        <a:rPr lang="en-US" sz="1400" b="0" u="none" strike="noStrike" baseline="0" dirty="0">
                          <a:solidFill>
                            <a:schemeClr val="tx1"/>
                          </a:solidFill>
                          <a:effectLst/>
                          <a:latin typeface="+mn-lt"/>
                        </a:rPr>
                        <a:t> 1999 Cleansing oil) . C: Nov’21</a:t>
                      </a:r>
                    </a:p>
                    <a:p>
                      <a:pPr marL="285750" marR="0" lvl="0" indent="-285750" algn="l" defTabSz="914378"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400" baseline="0" dirty="0">
                        <a:solidFill>
                          <a:schemeClr val="tx1"/>
                        </a:solidFill>
                        <a:latin typeface="+mj-lt"/>
                        <a:cs typeface="Calibri" panose="020F0502020204030204" pitchFamily="34" charset="0"/>
                      </a:endParaRPr>
                    </a:p>
                  </a:txBody>
                  <a:tcPr marL="118165" marR="118165" marT="59095" marB="590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pPr marL="0" lvl="0" indent="0">
                        <a:buFont typeface="Arial" panose="020B0604020202020204" pitchFamily="34" charset="0"/>
                        <a:buNone/>
                      </a:pPr>
                      <a:endParaRPr lang="en-US" sz="1600" b="1" u="sng" kern="1200" baseline="0" dirty="0">
                        <a:solidFill>
                          <a:schemeClr val="dk1"/>
                        </a:solidFill>
                        <a:latin typeface="Calibri" panose="020F0502020204030204" pitchFamily="34" charset="0"/>
                        <a:ea typeface="+mn-ea"/>
                        <a:cs typeface="+mn-cs"/>
                      </a:endParaRPr>
                    </a:p>
                  </a:txBody>
                  <a:tcPr marL="91437" marR="91437"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vMerge="1">
                  <a:txBody>
                    <a:bodyPr/>
                    <a:lstStyle/>
                    <a:p>
                      <a:pPr marL="1111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u="none" kern="1200" baseline="0" dirty="0">
                        <a:solidFill>
                          <a:schemeClr val="dk1"/>
                        </a:solidFill>
                        <a:latin typeface="Calibri" panose="020F0502020204030204" pitchFamily="34" charset="0"/>
                        <a:ea typeface="+mn-ea"/>
                        <a:cs typeface="+mn-cs"/>
                      </a:endParaRPr>
                    </a:p>
                  </a:txBody>
                  <a:tcPr marL="91437" marR="91437"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bl>
          </a:graphicData>
        </a:graphic>
      </p:graphicFrame>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1"/>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372145" y="2871760"/>
            <a:ext cx="2073322" cy="19106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375013" y="4862147"/>
            <a:ext cx="4067586" cy="1762747"/>
          </a:xfrm>
          <a:prstGeom prst="rect">
            <a:avLst/>
          </a:prstGeom>
          <a:noFill/>
          <a:extLst>
            <a:ext uri="{909E8E84-426E-40DD-AFC4-6F175D3DCCD1}">
              <a14:hiddenFill xmlns:a14="http://schemas.microsoft.com/office/drawing/2010/main">
                <a:solidFill>
                  <a:srgbClr val="FFFFFF"/>
                </a:solidFill>
              </a14:hiddenFill>
            </a:ext>
          </a:extLst>
        </p:spPr>
      </p:pic>
      <p:sp>
        <p:nvSpPr>
          <p:cNvPr id="8" name="Isosceles Triangle 7">
            <a:hlinkClick r:id="rId4" action="ppaction://hlinksldjump"/>
          </p:cNvPr>
          <p:cNvSpPr/>
          <p:nvPr/>
        </p:nvSpPr>
        <p:spPr>
          <a:xfrm>
            <a:off x="11598442" y="6314173"/>
            <a:ext cx="536769" cy="494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Tree>
    <p:extLst>
      <p:ext uri="{BB962C8B-B14F-4D97-AF65-F5344CB8AC3E}">
        <p14:creationId xmlns:p14="http://schemas.microsoft.com/office/powerpoint/2010/main" val="343426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hart 19"/>
          <p:cNvGraphicFramePr>
            <a:graphicFrameLocks/>
          </p:cNvGraphicFramePr>
          <p:nvPr>
            <p:extLst>
              <p:ext uri="{D42A27DB-BD31-4B8C-83A1-F6EECF244321}">
                <p14:modId xmlns:p14="http://schemas.microsoft.com/office/powerpoint/2010/main" val="1972360688"/>
              </p:ext>
            </p:extLst>
          </p:nvPr>
        </p:nvGraphicFramePr>
        <p:xfrm>
          <a:off x="0" y="1645336"/>
          <a:ext cx="12192000" cy="3687059"/>
        </p:xfrm>
        <a:graphic>
          <a:graphicData uri="http://schemas.openxmlformats.org/drawingml/2006/chart">
            <c:chart xmlns:c="http://schemas.openxmlformats.org/drawingml/2006/chart" xmlns:r="http://schemas.openxmlformats.org/officeDocument/2006/relationships" r:id="rId3"/>
          </a:graphicData>
        </a:graphic>
      </p:graphicFrame>
      <p:sp>
        <p:nvSpPr>
          <p:cNvPr id="21" name="Rounded Rectangle 20"/>
          <p:cNvSpPr/>
          <p:nvPr/>
        </p:nvSpPr>
        <p:spPr>
          <a:xfrm>
            <a:off x="1862524" y="1879502"/>
            <a:ext cx="460181" cy="2886009"/>
          </a:xfrm>
          <a:prstGeom prst="roundRect">
            <a:avLst>
              <a:gd name="adj" fmla="val 3138"/>
            </a:avLst>
          </a:prstGeom>
          <a:noFill/>
          <a:ln w="381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358423" y="1951317"/>
            <a:ext cx="832514" cy="307777"/>
          </a:xfrm>
          <a:prstGeom prst="rect">
            <a:avLst/>
          </a:prstGeom>
          <a:noFill/>
        </p:spPr>
        <p:txBody>
          <a:bodyPr wrap="square" rtlCol="0">
            <a:spAutoFit/>
          </a:bodyPr>
          <a:lstStyle/>
          <a:p>
            <a:r>
              <a:rPr lang="en-US" sz="1400" b="1" dirty="0"/>
              <a:t>Luk330</a:t>
            </a:r>
          </a:p>
        </p:txBody>
      </p:sp>
      <p:sp>
        <p:nvSpPr>
          <p:cNvPr id="23" name="Rounded Rectangle 22"/>
          <p:cNvSpPr/>
          <p:nvPr/>
        </p:nvSpPr>
        <p:spPr>
          <a:xfrm>
            <a:off x="6111975" y="1879500"/>
            <a:ext cx="1150961" cy="2886009"/>
          </a:xfrm>
          <a:prstGeom prst="roundRect">
            <a:avLst>
              <a:gd name="adj" fmla="val 3138"/>
            </a:avLst>
          </a:prstGeom>
          <a:noFill/>
          <a:ln w="381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7262936" y="1879499"/>
            <a:ext cx="832514" cy="307777"/>
          </a:xfrm>
          <a:prstGeom prst="rect">
            <a:avLst/>
          </a:prstGeom>
          <a:noFill/>
        </p:spPr>
        <p:txBody>
          <a:bodyPr wrap="square" rtlCol="0">
            <a:spAutoFit/>
          </a:bodyPr>
          <a:lstStyle/>
          <a:p>
            <a:r>
              <a:rPr lang="en-US" sz="1400" b="1" dirty="0"/>
              <a:t>Luk395</a:t>
            </a:r>
          </a:p>
        </p:txBody>
      </p:sp>
      <p:sp>
        <p:nvSpPr>
          <p:cNvPr id="25" name="Rounded Rectangle 24"/>
          <p:cNvSpPr/>
          <p:nvPr/>
        </p:nvSpPr>
        <p:spPr>
          <a:xfrm>
            <a:off x="8992674" y="1879499"/>
            <a:ext cx="714750" cy="2886009"/>
          </a:xfrm>
          <a:prstGeom prst="roundRect">
            <a:avLst>
              <a:gd name="adj" fmla="val 3138"/>
            </a:avLst>
          </a:prstGeom>
          <a:noFill/>
          <a:ln w="381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9707424" y="1879499"/>
            <a:ext cx="1326715" cy="307777"/>
          </a:xfrm>
          <a:prstGeom prst="rect">
            <a:avLst/>
          </a:prstGeom>
          <a:noFill/>
        </p:spPr>
        <p:txBody>
          <a:bodyPr wrap="square" rtlCol="0">
            <a:spAutoFit/>
          </a:bodyPr>
          <a:lstStyle/>
          <a:p>
            <a:r>
              <a:rPr lang="en-US" sz="1400" b="1" dirty="0" err="1"/>
              <a:t>Setco</a:t>
            </a:r>
            <a:r>
              <a:rPr lang="en-US" sz="1400" b="1" dirty="0"/>
              <a:t> 380</a:t>
            </a:r>
          </a:p>
        </p:txBody>
      </p:sp>
      <p:sp>
        <p:nvSpPr>
          <p:cNvPr id="27" name="TextBox 26"/>
          <p:cNvSpPr txBox="1"/>
          <p:nvPr/>
        </p:nvSpPr>
        <p:spPr>
          <a:xfrm>
            <a:off x="2504365" y="5923621"/>
            <a:ext cx="6933010" cy="646331"/>
          </a:xfrm>
          <a:prstGeom prst="rect">
            <a:avLst/>
          </a:prstGeom>
          <a:noFill/>
        </p:spPr>
        <p:txBody>
          <a:bodyPr wrap="square" rtlCol="0">
            <a:spAutoFit/>
          </a:bodyPr>
          <a:lstStyle/>
          <a:p>
            <a:pPr algn="ctr"/>
            <a:r>
              <a:rPr lang="en-US" dirty="0"/>
              <a:t>395 &amp; 380 </a:t>
            </a:r>
            <a:r>
              <a:rPr lang="en-US" dirty="0" err="1"/>
              <a:t>dia</a:t>
            </a:r>
            <a:r>
              <a:rPr lang="en-US" dirty="0"/>
              <a:t> clutch: WCPV high in 6X4, 8X4 &amp; 10X4 Tippers</a:t>
            </a:r>
          </a:p>
          <a:p>
            <a:pPr algn="ctr"/>
            <a:r>
              <a:rPr lang="en-US" dirty="0"/>
              <a:t>330 </a:t>
            </a:r>
            <a:r>
              <a:rPr lang="en-US" dirty="0" err="1"/>
              <a:t>dia</a:t>
            </a:r>
            <a:r>
              <a:rPr lang="en-US" dirty="0"/>
              <a:t> clutch: Warranty cost high in Ecomet 1615 haulage</a:t>
            </a:r>
          </a:p>
        </p:txBody>
      </p:sp>
      <p:sp>
        <p:nvSpPr>
          <p:cNvPr id="28" name="TextBox 27"/>
          <p:cNvSpPr txBox="1"/>
          <p:nvPr/>
        </p:nvSpPr>
        <p:spPr>
          <a:xfrm>
            <a:off x="10563302" y="1300752"/>
            <a:ext cx="1483035" cy="307777"/>
          </a:xfrm>
          <a:prstGeom prst="rect">
            <a:avLst/>
          </a:prstGeom>
          <a:noFill/>
        </p:spPr>
        <p:txBody>
          <a:bodyPr wrap="none" rtlCol="0">
            <a:spAutoFit/>
          </a:bodyPr>
          <a:lstStyle/>
          <a:p>
            <a:r>
              <a:rPr lang="en-US" sz="1400" dirty="0"/>
              <a:t>Data as on Feb’23</a:t>
            </a:r>
          </a:p>
        </p:txBody>
      </p:sp>
      <p:sp>
        <p:nvSpPr>
          <p:cNvPr id="29" name="Title 1"/>
          <p:cNvSpPr txBox="1">
            <a:spLocks/>
          </p:cNvSpPr>
          <p:nvPr/>
        </p:nvSpPr>
        <p:spPr>
          <a:xfrm>
            <a:off x="838200" y="365126"/>
            <a:ext cx="10314904" cy="779462"/>
          </a:xfrm>
          <a:prstGeom prst="rect">
            <a:avLst/>
          </a:prstGeom>
        </p:spPr>
        <p:txBody>
          <a:bodyPr/>
          <a:lst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a:lstStyle>
          <a:p>
            <a:r>
              <a:rPr lang="en-GB" sz="2800" b="1" dirty="0">
                <a:latin typeface="+mn-lt"/>
              </a:rPr>
              <a:t>Model wise Warranty cost</a:t>
            </a:r>
          </a:p>
        </p:txBody>
      </p:sp>
    </p:spTree>
    <p:extLst>
      <p:ext uri="{BB962C8B-B14F-4D97-AF65-F5344CB8AC3E}">
        <p14:creationId xmlns:p14="http://schemas.microsoft.com/office/powerpoint/2010/main" val="3680644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6"/>
          <p:cNvSpPr txBox="1">
            <a:spLocks/>
          </p:cNvSpPr>
          <p:nvPr/>
        </p:nvSpPr>
        <p:spPr bwMode="auto">
          <a:xfrm>
            <a:off x="938827" y="85506"/>
            <a:ext cx="11113594"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GB" sz="2800" b="1" dirty="0">
                <a:solidFill>
                  <a:schemeClr val="tx1"/>
                </a:solidFill>
              </a:rPr>
              <a:t>Cause verification – Application</a:t>
            </a:r>
            <a:endParaRPr lang="en-US" sz="2800" b="1" dirty="0">
              <a:solidFill>
                <a:schemeClr val="tx1"/>
              </a:solidFill>
            </a:endParaRPr>
          </a:p>
          <a:p>
            <a:pPr defTabSz="1207550">
              <a:defRPr/>
            </a:pPr>
            <a:r>
              <a:rPr lang="en-US" sz="2800" b="1" dirty="0">
                <a:solidFill>
                  <a:schemeClr val="tx1"/>
                </a:solidFill>
              </a:rPr>
              <a:t>Field study</a:t>
            </a:r>
            <a:endParaRPr lang="en-GB" sz="2800" b="1" dirty="0">
              <a:solidFill>
                <a:srgbClr val="0000FF"/>
              </a:solidFill>
            </a:endParaRPr>
          </a:p>
        </p:txBody>
      </p:sp>
      <p:sp>
        <p:nvSpPr>
          <p:cNvPr id="3" name="TextBox 2"/>
          <p:cNvSpPr txBox="1"/>
          <p:nvPr/>
        </p:nvSpPr>
        <p:spPr>
          <a:xfrm>
            <a:off x="604157" y="1142997"/>
            <a:ext cx="11587843" cy="1477328"/>
          </a:xfrm>
          <a:prstGeom prst="rect">
            <a:avLst/>
          </a:prstGeom>
          <a:noFill/>
        </p:spPr>
        <p:txBody>
          <a:bodyPr wrap="square" rtlCol="0">
            <a:spAutoFit/>
          </a:bodyPr>
          <a:lstStyle/>
          <a:p>
            <a:r>
              <a:rPr lang="en-US" b="1" dirty="0"/>
              <a:t>Application:</a:t>
            </a:r>
            <a:r>
              <a:rPr lang="en-US" dirty="0"/>
              <a:t> Fly ash</a:t>
            </a:r>
          </a:p>
          <a:p>
            <a:r>
              <a:rPr lang="en-US" b="1" dirty="0"/>
              <a:t>Lead distance:</a:t>
            </a:r>
            <a:r>
              <a:rPr lang="en-US" dirty="0"/>
              <a:t> 100 </a:t>
            </a:r>
            <a:r>
              <a:rPr lang="en-US" dirty="0" err="1"/>
              <a:t>kms</a:t>
            </a:r>
            <a:endParaRPr lang="en-US" dirty="0"/>
          </a:p>
          <a:p>
            <a:r>
              <a:rPr lang="en-US" b="1" dirty="0"/>
              <a:t>Loading point:</a:t>
            </a:r>
            <a:r>
              <a:rPr lang="en-US" dirty="0"/>
              <a:t> Road condition near the loading site (4kms): Found off road with slippery pits. Frequent incidences of vehicle getting stuck in mud &amp; subsequent wheel slip events observed. 	</a:t>
            </a:r>
          </a:p>
          <a:p>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4157" y="2328177"/>
            <a:ext cx="5232204" cy="2064212"/>
          </a:xfrm>
          <a:prstGeom prst="rect">
            <a:avLst/>
          </a:prstGeom>
        </p:spPr>
      </p:pic>
      <p:pic>
        <p:nvPicPr>
          <p:cNvPr id="5" name="Picture 4"/>
          <p:cNvPicPr>
            <a:picLocks noChangeAspect="1"/>
          </p:cNvPicPr>
          <p:nvPr/>
        </p:nvPicPr>
        <p:blipFill>
          <a:blip r:embed="rId3"/>
          <a:stretch>
            <a:fillRect/>
          </a:stretch>
        </p:blipFill>
        <p:spPr>
          <a:xfrm>
            <a:off x="6185126" y="2335160"/>
            <a:ext cx="1552575" cy="2009775"/>
          </a:xfrm>
          <a:prstGeom prst="rect">
            <a:avLst/>
          </a:prstGeom>
        </p:spPr>
      </p:pic>
      <p:pic>
        <p:nvPicPr>
          <p:cNvPr id="6" name="Picture 5"/>
          <p:cNvPicPr>
            <a:picLocks noChangeAspect="1"/>
          </p:cNvPicPr>
          <p:nvPr/>
        </p:nvPicPr>
        <p:blipFill>
          <a:blip r:embed="rId4"/>
          <a:stretch>
            <a:fillRect/>
          </a:stretch>
        </p:blipFill>
        <p:spPr>
          <a:xfrm>
            <a:off x="686609" y="4505325"/>
            <a:ext cx="2533650" cy="2352675"/>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83661" y="4549173"/>
            <a:ext cx="2023125" cy="2321309"/>
          </a:xfrm>
          <a:prstGeom prst="rect">
            <a:avLst/>
          </a:prstGeom>
        </p:spPr>
      </p:pic>
      <p:pic>
        <p:nvPicPr>
          <p:cNvPr id="8" name="Picture 7"/>
          <p:cNvPicPr>
            <a:picLocks noChangeAspect="1"/>
          </p:cNvPicPr>
          <p:nvPr/>
        </p:nvPicPr>
        <p:blipFill>
          <a:blip r:embed="rId6"/>
          <a:stretch>
            <a:fillRect/>
          </a:stretch>
        </p:blipFill>
        <p:spPr>
          <a:xfrm>
            <a:off x="5533599" y="4505325"/>
            <a:ext cx="2161818" cy="2365157"/>
          </a:xfrm>
          <a:prstGeom prst="rect">
            <a:avLst/>
          </a:prstGeom>
        </p:spPr>
      </p:pic>
      <p:pic>
        <p:nvPicPr>
          <p:cNvPr id="9" name="Picture 8"/>
          <p:cNvPicPr>
            <a:picLocks noChangeAspect="1"/>
          </p:cNvPicPr>
          <p:nvPr/>
        </p:nvPicPr>
        <p:blipFill>
          <a:blip r:embed="rId7"/>
          <a:stretch>
            <a:fillRect/>
          </a:stretch>
        </p:blipFill>
        <p:spPr>
          <a:xfrm>
            <a:off x="8047944" y="4505325"/>
            <a:ext cx="3015295" cy="2365157"/>
          </a:xfrm>
          <a:prstGeom prst="rect">
            <a:avLst/>
          </a:prstGeom>
        </p:spPr>
      </p:pic>
      <p:sp>
        <p:nvSpPr>
          <p:cNvPr id="10" name="TextBox 9"/>
          <p:cNvSpPr txBox="1"/>
          <p:nvPr/>
        </p:nvSpPr>
        <p:spPr>
          <a:xfrm>
            <a:off x="8047944" y="2919753"/>
            <a:ext cx="3932526" cy="646331"/>
          </a:xfrm>
          <a:prstGeom prst="rect">
            <a:avLst/>
          </a:prstGeom>
          <a:noFill/>
        </p:spPr>
        <p:txBody>
          <a:bodyPr wrap="square" rtlCol="0">
            <a:spAutoFit/>
          </a:bodyPr>
          <a:lstStyle/>
          <a:p>
            <a:pPr algn="ctr"/>
            <a:r>
              <a:rPr lang="en-US" b="1" dirty="0"/>
              <a:t>Frequent wheel slip/ wheel lock observed in the site </a:t>
            </a:r>
          </a:p>
        </p:txBody>
      </p:sp>
      <p:sp>
        <p:nvSpPr>
          <p:cNvPr id="11" name="Isosceles Triangle 10">
            <a:hlinkClick r:id="rId8" action="ppaction://hlinksldjump"/>
          </p:cNvPr>
          <p:cNvSpPr/>
          <p:nvPr/>
        </p:nvSpPr>
        <p:spPr>
          <a:xfrm>
            <a:off x="11598442" y="6314173"/>
            <a:ext cx="536769" cy="494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Tree>
    <p:extLst>
      <p:ext uri="{BB962C8B-B14F-4D97-AF65-F5344CB8AC3E}">
        <p14:creationId xmlns:p14="http://schemas.microsoft.com/office/powerpoint/2010/main" val="2998072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3837" y="3589437"/>
            <a:ext cx="11987089" cy="3011471"/>
          </a:xfrm>
          <a:prstGeom prst="rect">
            <a:avLst/>
          </a:prstGeom>
        </p:spPr>
      </p:pic>
      <p:sp>
        <p:nvSpPr>
          <p:cNvPr id="12" name="Title 76"/>
          <p:cNvSpPr txBox="1">
            <a:spLocks/>
          </p:cNvSpPr>
          <p:nvPr/>
        </p:nvSpPr>
        <p:spPr bwMode="auto">
          <a:xfrm>
            <a:off x="928047" y="112647"/>
            <a:ext cx="10398673"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GB" sz="2800" b="1" dirty="0">
                <a:solidFill>
                  <a:schemeClr val="accent1"/>
                </a:solidFill>
              </a:rPr>
              <a:t>Clutch burnt – I alert data study</a:t>
            </a:r>
          </a:p>
          <a:p>
            <a:pPr defTabSz="1207550">
              <a:defRPr/>
            </a:pPr>
            <a:r>
              <a:rPr lang="en-IN" sz="2800" b="1" dirty="0">
                <a:solidFill>
                  <a:schemeClr val="accent1"/>
                </a:solidFill>
              </a:rPr>
              <a:t>MB1XEVLD3NRMU3122</a:t>
            </a:r>
            <a:endParaRPr lang="en-GB" sz="2800" b="1" dirty="0">
              <a:solidFill>
                <a:schemeClr val="accent1"/>
              </a:solidFill>
            </a:endParaRPr>
          </a:p>
        </p:txBody>
      </p:sp>
      <p:graphicFrame>
        <p:nvGraphicFramePr>
          <p:cNvPr id="13" name="Table 12"/>
          <p:cNvGraphicFramePr>
            <a:graphicFrameLocks noGrp="1"/>
          </p:cNvGraphicFramePr>
          <p:nvPr/>
        </p:nvGraphicFramePr>
        <p:xfrm>
          <a:off x="17203" y="1039748"/>
          <a:ext cx="3965600" cy="2255520"/>
        </p:xfrm>
        <a:graphic>
          <a:graphicData uri="http://schemas.openxmlformats.org/drawingml/2006/table">
            <a:tbl>
              <a:tblPr firstRow="1" bandRow="1">
                <a:tableStyleId>{5C22544A-7EE6-4342-B048-85BDC9FD1C3A}</a:tableStyleId>
              </a:tblPr>
              <a:tblGrid>
                <a:gridCol w="1482282">
                  <a:extLst>
                    <a:ext uri="{9D8B030D-6E8A-4147-A177-3AD203B41FA5}">
                      <a16:colId xmlns:a16="http://schemas.microsoft.com/office/drawing/2014/main" val="332819480"/>
                    </a:ext>
                  </a:extLst>
                </a:gridCol>
                <a:gridCol w="2483318">
                  <a:extLst>
                    <a:ext uri="{9D8B030D-6E8A-4147-A177-3AD203B41FA5}">
                      <a16:colId xmlns:a16="http://schemas.microsoft.com/office/drawing/2014/main" val="2015883498"/>
                    </a:ext>
                  </a:extLst>
                </a:gridCol>
              </a:tblGrid>
              <a:tr h="200712">
                <a:tc>
                  <a:txBody>
                    <a:bodyPr/>
                    <a:lstStyle/>
                    <a:p>
                      <a:r>
                        <a:rPr lang="en-IN" sz="1400" b="1" kern="1200" dirty="0">
                          <a:solidFill>
                            <a:schemeClr val="lt1"/>
                          </a:solidFill>
                          <a:latin typeface="+mn-lt"/>
                          <a:ea typeface="+mn-ea"/>
                          <a:cs typeface="+mn-cs"/>
                        </a:rPr>
                        <a:t>Chassis</a:t>
                      </a:r>
                    </a:p>
                  </a:txBody>
                  <a:tcPr anchor="ctr"/>
                </a:tc>
                <a:tc>
                  <a:txBody>
                    <a:bodyPr/>
                    <a:lstStyle/>
                    <a:p>
                      <a:pPr algn="l" fontAlgn="b"/>
                      <a:r>
                        <a:rPr lang="en-IN" sz="1400" b="1" kern="1200" dirty="0">
                          <a:solidFill>
                            <a:schemeClr val="lt1"/>
                          </a:solidFill>
                          <a:latin typeface="+mn-lt"/>
                          <a:ea typeface="+mn-ea"/>
                          <a:cs typeface="+mn-cs"/>
                        </a:rPr>
                        <a:t>MB1XEVLD3NRMU3122</a:t>
                      </a:r>
                    </a:p>
                  </a:txBody>
                  <a:tcPr marL="6350" marR="6350" marT="6350" marB="0" anchor="ctr"/>
                </a:tc>
                <a:extLst>
                  <a:ext uri="{0D108BD9-81ED-4DB2-BD59-A6C34878D82A}">
                    <a16:rowId xmlns:a16="http://schemas.microsoft.com/office/drawing/2014/main" val="1159696662"/>
                  </a:ext>
                </a:extLst>
              </a:tr>
              <a:tr h="280447">
                <a:tc>
                  <a:txBody>
                    <a:bodyPr/>
                    <a:lstStyle/>
                    <a:p>
                      <a:r>
                        <a:rPr lang="en-IN" sz="1400" dirty="0" err="1"/>
                        <a:t>Veh</a:t>
                      </a:r>
                      <a:r>
                        <a:rPr lang="en-IN" sz="1400" baseline="0" dirty="0"/>
                        <a:t> model</a:t>
                      </a:r>
                      <a:endParaRPr lang="en-IN" sz="1400" dirty="0"/>
                    </a:p>
                  </a:txBody>
                  <a:tcPr anchor="ctr"/>
                </a:tc>
                <a:tc>
                  <a:txBody>
                    <a:bodyPr/>
                    <a:lstStyle/>
                    <a:p>
                      <a:r>
                        <a:rPr lang="pt-BR" sz="1400" dirty="0"/>
                        <a:t>N 4825 10X4 DTLA  6600MM WB 29 CUM N4 2</a:t>
                      </a:r>
                      <a:endParaRPr lang="en-IN" sz="1400" dirty="0"/>
                    </a:p>
                  </a:txBody>
                  <a:tcPr anchor="ctr"/>
                </a:tc>
                <a:extLst>
                  <a:ext uri="{0D108BD9-81ED-4DB2-BD59-A6C34878D82A}">
                    <a16:rowId xmlns:a16="http://schemas.microsoft.com/office/drawing/2014/main" val="1799354875"/>
                  </a:ext>
                </a:extLst>
              </a:tr>
              <a:tr h="200712">
                <a:tc>
                  <a:txBody>
                    <a:bodyPr/>
                    <a:lstStyle/>
                    <a:p>
                      <a:r>
                        <a:rPr lang="en-IN" sz="1400" dirty="0"/>
                        <a:t>DOS</a:t>
                      </a:r>
                    </a:p>
                  </a:txBody>
                  <a:tcPr anchor="ctr"/>
                </a:tc>
                <a:tc>
                  <a:txBody>
                    <a:bodyPr/>
                    <a:lstStyle/>
                    <a:p>
                      <a:r>
                        <a:rPr lang="en-IN" sz="1400" dirty="0"/>
                        <a:t>21-Feb-2022</a:t>
                      </a:r>
                    </a:p>
                  </a:txBody>
                  <a:tcPr anchor="ctr"/>
                </a:tc>
                <a:extLst>
                  <a:ext uri="{0D108BD9-81ED-4DB2-BD59-A6C34878D82A}">
                    <a16:rowId xmlns:a16="http://schemas.microsoft.com/office/drawing/2014/main" val="3868145890"/>
                  </a:ext>
                </a:extLst>
              </a:tr>
              <a:tr h="200712">
                <a:tc>
                  <a:txBody>
                    <a:bodyPr/>
                    <a:lstStyle/>
                    <a:p>
                      <a:r>
                        <a:rPr lang="en-IN" sz="1400" dirty="0"/>
                        <a:t>DOF</a:t>
                      </a:r>
                    </a:p>
                  </a:txBody>
                  <a:tcPr anchor="ctr"/>
                </a:tc>
                <a:tc>
                  <a:txBody>
                    <a:bodyPr/>
                    <a:lstStyle/>
                    <a:p>
                      <a:r>
                        <a:rPr lang="en-IN" sz="1400" dirty="0"/>
                        <a:t>24-Aug-2033</a:t>
                      </a:r>
                    </a:p>
                  </a:txBody>
                  <a:tcPr anchor="ctr"/>
                </a:tc>
                <a:extLst>
                  <a:ext uri="{0D108BD9-81ED-4DB2-BD59-A6C34878D82A}">
                    <a16:rowId xmlns:a16="http://schemas.microsoft.com/office/drawing/2014/main" val="65571151"/>
                  </a:ext>
                </a:extLst>
              </a:tr>
              <a:tr h="200712">
                <a:tc>
                  <a:txBody>
                    <a:bodyPr/>
                    <a:lstStyle/>
                    <a:p>
                      <a:r>
                        <a:rPr lang="en-IN" sz="1400" dirty="0"/>
                        <a:t>Failed</a:t>
                      </a:r>
                      <a:r>
                        <a:rPr lang="en-IN" sz="1400" baseline="0" dirty="0"/>
                        <a:t> km/ hours</a:t>
                      </a:r>
                      <a:endParaRPr lang="en-IN" sz="1400" dirty="0"/>
                    </a:p>
                  </a:txBody>
                  <a:tcPr anchor="ctr"/>
                </a:tc>
                <a:tc>
                  <a:txBody>
                    <a:bodyPr/>
                    <a:lstStyle/>
                    <a:p>
                      <a:r>
                        <a:rPr lang="en-IN" sz="1400" baseline="0" dirty="0"/>
                        <a:t>490 hours</a:t>
                      </a:r>
                      <a:endParaRPr lang="en-IN" sz="1400" dirty="0"/>
                    </a:p>
                  </a:txBody>
                  <a:tcPr anchor="ctr"/>
                </a:tc>
                <a:extLst>
                  <a:ext uri="{0D108BD9-81ED-4DB2-BD59-A6C34878D82A}">
                    <a16:rowId xmlns:a16="http://schemas.microsoft.com/office/drawing/2014/main" val="2105743274"/>
                  </a:ext>
                </a:extLst>
              </a:tr>
              <a:tr h="200712">
                <a:tc>
                  <a:txBody>
                    <a:bodyPr/>
                    <a:lstStyle/>
                    <a:p>
                      <a:r>
                        <a:rPr lang="en-IN" sz="1400" dirty="0"/>
                        <a:t>Location</a:t>
                      </a:r>
                    </a:p>
                  </a:txBody>
                  <a:tcPr anchor="ctr"/>
                </a:tc>
                <a:tc>
                  <a:txBody>
                    <a:bodyPr/>
                    <a:lstStyle/>
                    <a:p>
                      <a:r>
                        <a:rPr lang="en-IN" sz="1400" dirty="0" err="1"/>
                        <a:t>Jagannath</a:t>
                      </a:r>
                      <a:r>
                        <a:rPr lang="en-IN" sz="1400" dirty="0"/>
                        <a:t> </a:t>
                      </a:r>
                      <a:r>
                        <a:rPr lang="en-IN" sz="1400" dirty="0" err="1"/>
                        <a:t>Vahan</a:t>
                      </a:r>
                      <a:r>
                        <a:rPr lang="en-IN" sz="1400" dirty="0"/>
                        <a:t> Pvt Ltd - </a:t>
                      </a:r>
                      <a:r>
                        <a:rPr lang="en-IN" sz="1400" dirty="0" err="1"/>
                        <a:t>Silchar</a:t>
                      </a:r>
                      <a:endParaRPr lang="en-IN" sz="1400" dirty="0"/>
                    </a:p>
                  </a:txBody>
                  <a:tcPr anchor="ctr"/>
                </a:tc>
                <a:extLst>
                  <a:ext uri="{0D108BD9-81ED-4DB2-BD59-A6C34878D82A}">
                    <a16:rowId xmlns:a16="http://schemas.microsoft.com/office/drawing/2014/main" val="1594252365"/>
                  </a:ext>
                </a:extLst>
              </a:tr>
            </a:tbl>
          </a:graphicData>
        </a:graphic>
      </p:graphicFrame>
      <p:sp>
        <p:nvSpPr>
          <p:cNvPr id="14" name="TextBox 13"/>
          <p:cNvSpPr txBox="1"/>
          <p:nvPr/>
        </p:nvSpPr>
        <p:spPr>
          <a:xfrm>
            <a:off x="4107931" y="995365"/>
            <a:ext cx="8209197" cy="338554"/>
          </a:xfrm>
          <a:prstGeom prst="rect">
            <a:avLst/>
          </a:prstGeom>
          <a:noFill/>
        </p:spPr>
        <p:txBody>
          <a:bodyPr wrap="square" rtlCol="0">
            <a:spAutoFit/>
          </a:bodyPr>
          <a:lstStyle/>
          <a:p>
            <a:r>
              <a:rPr lang="en-IN" sz="1600" dirty="0"/>
              <a:t>Complaint reported: Gear not engaging. Clutch burnt &amp; Thermal cracks found in pressure plate</a:t>
            </a:r>
          </a:p>
        </p:txBody>
      </p:sp>
      <p:sp>
        <p:nvSpPr>
          <p:cNvPr id="15" name="TextBox 14"/>
          <p:cNvSpPr txBox="1"/>
          <p:nvPr/>
        </p:nvSpPr>
        <p:spPr>
          <a:xfrm>
            <a:off x="2909336" y="6529412"/>
            <a:ext cx="6436093" cy="338554"/>
          </a:xfrm>
          <a:prstGeom prst="rect">
            <a:avLst/>
          </a:prstGeom>
          <a:solidFill>
            <a:schemeClr val="bg1"/>
          </a:solidFill>
        </p:spPr>
        <p:txBody>
          <a:bodyPr wrap="square" rtlCol="0">
            <a:spAutoFit/>
          </a:bodyPr>
          <a:lstStyle/>
          <a:p>
            <a:pPr algn="ctr"/>
            <a:r>
              <a:rPr lang="en-IN" sz="1600" b="1" dirty="0"/>
              <a:t>Wheel spinning observed</a:t>
            </a:r>
          </a:p>
        </p:txBody>
      </p:sp>
      <p:sp>
        <p:nvSpPr>
          <p:cNvPr id="16" name="TextBox 15"/>
          <p:cNvSpPr txBox="1"/>
          <p:nvPr/>
        </p:nvSpPr>
        <p:spPr>
          <a:xfrm>
            <a:off x="9345429" y="3194665"/>
            <a:ext cx="2284431" cy="307777"/>
          </a:xfrm>
          <a:prstGeom prst="rect">
            <a:avLst/>
          </a:prstGeom>
          <a:solidFill>
            <a:schemeClr val="bg1"/>
          </a:solidFill>
        </p:spPr>
        <p:txBody>
          <a:bodyPr wrap="square" rtlCol="0">
            <a:spAutoFit/>
          </a:bodyPr>
          <a:lstStyle/>
          <a:p>
            <a:pPr algn="ctr"/>
            <a:r>
              <a:rPr lang="en-IN" sz="1400" b="1" dirty="0"/>
              <a:t>Wheel spin location</a:t>
            </a:r>
          </a:p>
        </p:txBody>
      </p:sp>
      <p:pic>
        <p:nvPicPr>
          <p:cNvPr id="17"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27074" y="1319378"/>
            <a:ext cx="2026900" cy="2117402"/>
          </a:xfrm>
          <a:prstGeom prst="rect">
            <a:avLst/>
          </a:prstGeom>
          <a:noFill/>
          <a:ln w="9525">
            <a:noFill/>
            <a:miter lim="800000"/>
            <a:headEnd/>
            <a:tailEnd/>
          </a:ln>
          <a:effectLst/>
        </p:spPr>
      </p:pic>
      <p:pic>
        <p:nvPicPr>
          <p:cNvPr id="18"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674337" y="1333917"/>
            <a:ext cx="2068150" cy="2102863"/>
          </a:xfrm>
          <a:prstGeom prst="rect">
            <a:avLst/>
          </a:prstGeom>
          <a:noFill/>
          <a:ln w="9525">
            <a:noFill/>
            <a:miter lim="800000"/>
            <a:headEnd/>
            <a:tailEnd/>
          </a:ln>
          <a:effectLst/>
        </p:spPr>
      </p:pic>
      <p:pic>
        <p:nvPicPr>
          <p:cNvPr id="19" name="Picture 18"/>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939707" y="1345474"/>
            <a:ext cx="2957118" cy="1886774"/>
          </a:xfrm>
          <a:prstGeom prst="rect">
            <a:avLst/>
          </a:prstGeom>
        </p:spPr>
      </p:pic>
      <p:sp>
        <p:nvSpPr>
          <p:cNvPr id="20" name="Oval 19"/>
          <p:cNvSpPr/>
          <p:nvPr/>
        </p:nvSpPr>
        <p:spPr>
          <a:xfrm>
            <a:off x="6910939" y="4004109"/>
            <a:ext cx="5281061" cy="981777"/>
          </a:xfrm>
          <a:prstGeom prst="ellipse">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Isosceles Triangle 20">
            <a:hlinkClick r:id="rId6" action="ppaction://hlinksldjump"/>
          </p:cNvPr>
          <p:cNvSpPr/>
          <p:nvPr/>
        </p:nvSpPr>
        <p:spPr>
          <a:xfrm>
            <a:off x="11598442" y="6314173"/>
            <a:ext cx="536769" cy="494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Tree>
    <p:extLst>
      <p:ext uri="{BB962C8B-B14F-4D97-AF65-F5344CB8AC3E}">
        <p14:creationId xmlns:p14="http://schemas.microsoft.com/office/powerpoint/2010/main" val="163494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202" y="3520483"/>
            <a:ext cx="12174797" cy="2949144"/>
          </a:xfrm>
          <a:prstGeom prst="rect">
            <a:avLst/>
          </a:prstGeom>
        </p:spPr>
      </p:pic>
      <p:sp>
        <p:nvSpPr>
          <p:cNvPr id="22" name="Title 76"/>
          <p:cNvSpPr txBox="1">
            <a:spLocks/>
          </p:cNvSpPr>
          <p:nvPr/>
        </p:nvSpPr>
        <p:spPr bwMode="auto">
          <a:xfrm>
            <a:off x="928047" y="112647"/>
            <a:ext cx="10398673"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GB" sz="2800" b="1" dirty="0">
                <a:solidFill>
                  <a:schemeClr val="accent1"/>
                </a:solidFill>
              </a:rPr>
              <a:t>Clutch burnt </a:t>
            </a:r>
          </a:p>
          <a:p>
            <a:pPr defTabSz="1207550">
              <a:defRPr/>
            </a:pPr>
            <a:r>
              <a:rPr lang="en-IN" sz="2800" b="1" dirty="0">
                <a:solidFill>
                  <a:schemeClr val="accent1"/>
                </a:solidFill>
              </a:rPr>
              <a:t>MB1JJVLD2NRPE3375</a:t>
            </a:r>
            <a:endParaRPr lang="en-GB" sz="2800" b="1" dirty="0">
              <a:solidFill>
                <a:schemeClr val="accent1"/>
              </a:solidFill>
            </a:endParaRPr>
          </a:p>
        </p:txBody>
      </p:sp>
      <p:graphicFrame>
        <p:nvGraphicFramePr>
          <p:cNvPr id="23" name="Table 22"/>
          <p:cNvGraphicFramePr>
            <a:graphicFrameLocks noGrp="1"/>
          </p:cNvGraphicFramePr>
          <p:nvPr/>
        </p:nvGraphicFramePr>
        <p:xfrm>
          <a:off x="17203" y="1039748"/>
          <a:ext cx="3965600" cy="2042160"/>
        </p:xfrm>
        <a:graphic>
          <a:graphicData uri="http://schemas.openxmlformats.org/drawingml/2006/table">
            <a:tbl>
              <a:tblPr firstRow="1" bandRow="1">
                <a:tableStyleId>{5C22544A-7EE6-4342-B048-85BDC9FD1C3A}</a:tableStyleId>
              </a:tblPr>
              <a:tblGrid>
                <a:gridCol w="1482282">
                  <a:extLst>
                    <a:ext uri="{9D8B030D-6E8A-4147-A177-3AD203B41FA5}">
                      <a16:colId xmlns:a16="http://schemas.microsoft.com/office/drawing/2014/main" val="332819480"/>
                    </a:ext>
                  </a:extLst>
                </a:gridCol>
                <a:gridCol w="2483318">
                  <a:extLst>
                    <a:ext uri="{9D8B030D-6E8A-4147-A177-3AD203B41FA5}">
                      <a16:colId xmlns:a16="http://schemas.microsoft.com/office/drawing/2014/main" val="2015883498"/>
                    </a:ext>
                  </a:extLst>
                </a:gridCol>
              </a:tblGrid>
              <a:tr h="200712">
                <a:tc>
                  <a:txBody>
                    <a:bodyPr/>
                    <a:lstStyle/>
                    <a:p>
                      <a:r>
                        <a:rPr lang="en-IN" sz="1400" b="1" kern="1200" dirty="0">
                          <a:solidFill>
                            <a:schemeClr val="lt1"/>
                          </a:solidFill>
                          <a:latin typeface="+mn-lt"/>
                          <a:ea typeface="+mn-ea"/>
                          <a:cs typeface="+mn-cs"/>
                        </a:rPr>
                        <a:t>Chassis</a:t>
                      </a:r>
                    </a:p>
                  </a:txBody>
                  <a:tcPr anchor="ctr"/>
                </a:tc>
                <a:tc>
                  <a:txBody>
                    <a:bodyPr/>
                    <a:lstStyle/>
                    <a:p>
                      <a:pPr algn="l" fontAlgn="b"/>
                      <a:r>
                        <a:rPr lang="en-IN" sz="1400" b="1" kern="1200" dirty="0">
                          <a:solidFill>
                            <a:schemeClr val="lt1"/>
                          </a:solidFill>
                          <a:latin typeface="+mn-lt"/>
                          <a:ea typeface="+mn-ea"/>
                          <a:cs typeface="+mn-cs"/>
                        </a:rPr>
                        <a:t>MB1JJVLD2NRPE3375</a:t>
                      </a:r>
                    </a:p>
                  </a:txBody>
                  <a:tcPr marL="6350" marR="6350" marT="6350" marB="0" anchor="ctr"/>
                </a:tc>
                <a:extLst>
                  <a:ext uri="{0D108BD9-81ED-4DB2-BD59-A6C34878D82A}">
                    <a16:rowId xmlns:a16="http://schemas.microsoft.com/office/drawing/2014/main" val="1159696662"/>
                  </a:ext>
                </a:extLst>
              </a:tr>
              <a:tr h="280447">
                <a:tc>
                  <a:txBody>
                    <a:bodyPr/>
                    <a:lstStyle/>
                    <a:p>
                      <a:r>
                        <a:rPr lang="en-IN" sz="1400" dirty="0" err="1"/>
                        <a:t>Veh</a:t>
                      </a:r>
                      <a:r>
                        <a:rPr lang="en-IN" sz="1400" baseline="0" dirty="0"/>
                        <a:t> model</a:t>
                      </a:r>
                      <a:endParaRPr lang="en-IN" sz="1400" dirty="0"/>
                    </a:p>
                  </a:txBody>
                  <a:tcPr anchor="ctr"/>
                </a:tc>
                <a:tc>
                  <a:txBody>
                    <a:bodyPr/>
                    <a:lstStyle/>
                    <a:p>
                      <a:r>
                        <a:rPr lang="pt-BR" sz="1400" dirty="0"/>
                        <a:t>N3525T TSA 9SZF L4R2 R2 PBG ELC 22FET</a:t>
                      </a:r>
                      <a:endParaRPr lang="en-IN" sz="1400" dirty="0"/>
                    </a:p>
                  </a:txBody>
                  <a:tcPr anchor="ctr"/>
                </a:tc>
                <a:extLst>
                  <a:ext uri="{0D108BD9-81ED-4DB2-BD59-A6C34878D82A}">
                    <a16:rowId xmlns:a16="http://schemas.microsoft.com/office/drawing/2014/main" val="1799354875"/>
                  </a:ext>
                </a:extLst>
              </a:tr>
              <a:tr h="200712">
                <a:tc>
                  <a:txBody>
                    <a:bodyPr/>
                    <a:lstStyle/>
                    <a:p>
                      <a:r>
                        <a:rPr lang="en-IN" sz="1400" dirty="0"/>
                        <a:t>DOS</a:t>
                      </a:r>
                    </a:p>
                  </a:txBody>
                  <a:tcPr anchor="ctr"/>
                </a:tc>
                <a:tc>
                  <a:txBody>
                    <a:bodyPr/>
                    <a:lstStyle/>
                    <a:p>
                      <a:r>
                        <a:rPr lang="en-IN" sz="1400" dirty="0"/>
                        <a:t>31-Dec-2022</a:t>
                      </a:r>
                    </a:p>
                  </a:txBody>
                  <a:tcPr anchor="ctr"/>
                </a:tc>
                <a:extLst>
                  <a:ext uri="{0D108BD9-81ED-4DB2-BD59-A6C34878D82A}">
                    <a16:rowId xmlns:a16="http://schemas.microsoft.com/office/drawing/2014/main" val="3868145890"/>
                  </a:ext>
                </a:extLst>
              </a:tr>
              <a:tr h="200712">
                <a:tc>
                  <a:txBody>
                    <a:bodyPr/>
                    <a:lstStyle/>
                    <a:p>
                      <a:r>
                        <a:rPr lang="en-IN" sz="1400" dirty="0"/>
                        <a:t>DOF</a:t>
                      </a:r>
                    </a:p>
                  </a:txBody>
                  <a:tcPr anchor="ctr"/>
                </a:tc>
                <a:tc>
                  <a:txBody>
                    <a:bodyPr/>
                    <a:lstStyle/>
                    <a:p>
                      <a:r>
                        <a:rPr lang="en-IN" sz="1400" dirty="0"/>
                        <a:t>24-Feb-2023</a:t>
                      </a:r>
                    </a:p>
                  </a:txBody>
                  <a:tcPr anchor="ctr"/>
                </a:tc>
                <a:extLst>
                  <a:ext uri="{0D108BD9-81ED-4DB2-BD59-A6C34878D82A}">
                    <a16:rowId xmlns:a16="http://schemas.microsoft.com/office/drawing/2014/main" val="65571151"/>
                  </a:ext>
                </a:extLst>
              </a:tr>
              <a:tr h="200712">
                <a:tc>
                  <a:txBody>
                    <a:bodyPr/>
                    <a:lstStyle/>
                    <a:p>
                      <a:r>
                        <a:rPr lang="en-IN" sz="1400" dirty="0"/>
                        <a:t>Failed</a:t>
                      </a:r>
                      <a:r>
                        <a:rPr lang="en-IN" sz="1400" baseline="0" dirty="0"/>
                        <a:t> km/ hours</a:t>
                      </a:r>
                      <a:endParaRPr lang="en-IN" sz="1400" dirty="0"/>
                    </a:p>
                  </a:txBody>
                  <a:tcPr anchor="ctr"/>
                </a:tc>
                <a:tc>
                  <a:txBody>
                    <a:bodyPr/>
                    <a:lstStyle/>
                    <a:p>
                      <a:r>
                        <a:rPr lang="en-IN" sz="1400" baseline="0" dirty="0"/>
                        <a:t>427 hours</a:t>
                      </a:r>
                      <a:endParaRPr lang="en-IN" sz="1400" dirty="0"/>
                    </a:p>
                  </a:txBody>
                  <a:tcPr anchor="ctr"/>
                </a:tc>
                <a:extLst>
                  <a:ext uri="{0D108BD9-81ED-4DB2-BD59-A6C34878D82A}">
                    <a16:rowId xmlns:a16="http://schemas.microsoft.com/office/drawing/2014/main" val="2105743274"/>
                  </a:ext>
                </a:extLst>
              </a:tr>
              <a:tr h="200712">
                <a:tc>
                  <a:txBody>
                    <a:bodyPr/>
                    <a:lstStyle/>
                    <a:p>
                      <a:r>
                        <a:rPr lang="en-IN" sz="1400" dirty="0"/>
                        <a:t>Location</a:t>
                      </a:r>
                    </a:p>
                  </a:txBody>
                  <a:tcPr anchor="ctr"/>
                </a:tc>
                <a:tc>
                  <a:txBody>
                    <a:bodyPr/>
                    <a:lstStyle/>
                    <a:p>
                      <a:r>
                        <a:rPr lang="en-IN" sz="1400" dirty="0"/>
                        <a:t>AMPL-Rajahmundry</a:t>
                      </a:r>
                    </a:p>
                  </a:txBody>
                  <a:tcPr anchor="ctr"/>
                </a:tc>
                <a:extLst>
                  <a:ext uri="{0D108BD9-81ED-4DB2-BD59-A6C34878D82A}">
                    <a16:rowId xmlns:a16="http://schemas.microsoft.com/office/drawing/2014/main" val="1594252365"/>
                  </a:ext>
                </a:extLst>
              </a:tr>
            </a:tbl>
          </a:graphicData>
        </a:graphic>
      </p:graphicFrame>
      <p:sp>
        <p:nvSpPr>
          <p:cNvPr id="24" name="TextBox 23"/>
          <p:cNvSpPr txBox="1"/>
          <p:nvPr/>
        </p:nvSpPr>
        <p:spPr>
          <a:xfrm>
            <a:off x="4107931" y="995365"/>
            <a:ext cx="8209197" cy="338554"/>
          </a:xfrm>
          <a:prstGeom prst="rect">
            <a:avLst/>
          </a:prstGeom>
          <a:noFill/>
        </p:spPr>
        <p:txBody>
          <a:bodyPr wrap="square" rtlCol="0">
            <a:spAutoFit/>
          </a:bodyPr>
          <a:lstStyle/>
          <a:p>
            <a:r>
              <a:rPr lang="en-IN" sz="1600" dirty="0"/>
              <a:t>Complaint reported: Gear not engaging</a:t>
            </a:r>
          </a:p>
        </p:txBody>
      </p:sp>
      <p:pic>
        <p:nvPicPr>
          <p:cNvPr id="25" name="Picture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2457" y="1333918"/>
            <a:ext cx="2192462" cy="2092675"/>
          </a:xfrm>
          <a:prstGeom prst="rect">
            <a:avLst/>
          </a:prstGeom>
        </p:spPr>
      </p:pic>
      <p:pic>
        <p:nvPicPr>
          <p:cNvPr id="26" name="Picture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79102" y="1333917"/>
            <a:ext cx="2166464" cy="2092675"/>
          </a:xfrm>
          <a:prstGeom prst="rect">
            <a:avLst/>
          </a:prstGeom>
        </p:spPr>
      </p:pic>
      <p:sp>
        <p:nvSpPr>
          <p:cNvPr id="27" name="TextBox 26"/>
          <p:cNvSpPr txBox="1"/>
          <p:nvPr/>
        </p:nvSpPr>
        <p:spPr>
          <a:xfrm>
            <a:off x="2909336" y="6529412"/>
            <a:ext cx="6436093" cy="338554"/>
          </a:xfrm>
          <a:prstGeom prst="rect">
            <a:avLst/>
          </a:prstGeom>
          <a:solidFill>
            <a:schemeClr val="bg1"/>
          </a:solidFill>
        </p:spPr>
        <p:txBody>
          <a:bodyPr wrap="square" rtlCol="0">
            <a:spAutoFit/>
          </a:bodyPr>
          <a:lstStyle/>
          <a:p>
            <a:pPr algn="ctr"/>
            <a:r>
              <a:rPr lang="en-IN" sz="1600" b="1" dirty="0"/>
              <a:t>Wheel spinning observed</a:t>
            </a:r>
          </a:p>
        </p:txBody>
      </p:sp>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94768" y="1333917"/>
            <a:ext cx="3088685" cy="1833722"/>
          </a:xfrm>
          <a:prstGeom prst="rect">
            <a:avLst/>
          </a:prstGeom>
        </p:spPr>
      </p:pic>
      <p:sp>
        <p:nvSpPr>
          <p:cNvPr id="29" name="TextBox 28"/>
          <p:cNvSpPr txBox="1"/>
          <p:nvPr/>
        </p:nvSpPr>
        <p:spPr>
          <a:xfrm>
            <a:off x="8989749" y="3195080"/>
            <a:ext cx="2881096" cy="307777"/>
          </a:xfrm>
          <a:prstGeom prst="rect">
            <a:avLst/>
          </a:prstGeom>
          <a:solidFill>
            <a:schemeClr val="bg1"/>
          </a:solidFill>
        </p:spPr>
        <p:txBody>
          <a:bodyPr wrap="square" rtlCol="0">
            <a:spAutoFit/>
          </a:bodyPr>
          <a:lstStyle/>
          <a:p>
            <a:pPr algn="ctr"/>
            <a:r>
              <a:rPr lang="en-IN" sz="1400" b="1" dirty="0"/>
              <a:t>Wheel spin &amp; Clutch riding location</a:t>
            </a:r>
          </a:p>
        </p:txBody>
      </p:sp>
      <p:sp>
        <p:nvSpPr>
          <p:cNvPr id="30" name="Oval 29"/>
          <p:cNvSpPr/>
          <p:nvPr/>
        </p:nvSpPr>
        <p:spPr>
          <a:xfrm>
            <a:off x="5890661" y="4639377"/>
            <a:ext cx="6301339" cy="683394"/>
          </a:xfrm>
          <a:prstGeom prst="ellipse">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Isosceles Triangle 11">
            <a:hlinkClick r:id="rId6" action="ppaction://hlinksldjump"/>
          </p:cNvPr>
          <p:cNvSpPr/>
          <p:nvPr/>
        </p:nvSpPr>
        <p:spPr>
          <a:xfrm>
            <a:off x="11598442" y="6314173"/>
            <a:ext cx="536769" cy="494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Tree>
    <p:extLst>
      <p:ext uri="{BB962C8B-B14F-4D97-AF65-F5344CB8AC3E}">
        <p14:creationId xmlns:p14="http://schemas.microsoft.com/office/powerpoint/2010/main" val="4273803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76"/>
          <p:cNvSpPr txBox="1">
            <a:spLocks/>
          </p:cNvSpPr>
          <p:nvPr/>
        </p:nvSpPr>
        <p:spPr bwMode="auto">
          <a:xfrm>
            <a:off x="928047" y="112647"/>
            <a:ext cx="10398673"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GB" sz="2800" b="1" dirty="0">
                <a:solidFill>
                  <a:schemeClr val="accent1"/>
                </a:solidFill>
              </a:rPr>
              <a:t>Clutch burnt </a:t>
            </a:r>
          </a:p>
          <a:p>
            <a:pPr defTabSz="1207550">
              <a:defRPr/>
            </a:pPr>
            <a:r>
              <a:rPr lang="en-IN" sz="2800" b="1" dirty="0">
                <a:solidFill>
                  <a:schemeClr val="accent1"/>
                </a:solidFill>
              </a:rPr>
              <a:t>MB1JJVLD2NRPE3375</a:t>
            </a:r>
            <a:endParaRPr lang="en-GB" sz="2800" b="1" dirty="0">
              <a:solidFill>
                <a:schemeClr val="accent1"/>
              </a:solidFill>
            </a:endParaRPr>
          </a:p>
        </p:txBody>
      </p:sp>
      <p:sp>
        <p:nvSpPr>
          <p:cNvPr id="13" name="TextBox 12"/>
          <p:cNvSpPr txBox="1"/>
          <p:nvPr/>
        </p:nvSpPr>
        <p:spPr>
          <a:xfrm>
            <a:off x="2697580" y="4820236"/>
            <a:ext cx="6436093" cy="338554"/>
          </a:xfrm>
          <a:prstGeom prst="rect">
            <a:avLst/>
          </a:prstGeom>
          <a:solidFill>
            <a:schemeClr val="bg1"/>
          </a:solidFill>
        </p:spPr>
        <p:txBody>
          <a:bodyPr wrap="square" rtlCol="0">
            <a:spAutoFit/>
          </a:bodyPr>
          <a:lstStyle/>
          <a:p>
            <a:pPr algn="ctr"/>
            <a:r>
              <a:rPr lang="en-IN" sz="1600" b="1" dirty="0"/>
              <a:t>Clutch riding observed</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250" y="1447937"/>
            <a:ext cx="12037996" cy="2964110"/>
          </a:xfrm>
          <a:prstGeom prst="rect">
            <a:avLst/>
          </a:prstGeom>
        </p:spPr>
      </p:pic>
      <p:sp>
        <p:nvSpPr>
          <p:cNvPr id="15" name="Rectangle 14"/>
          <p:cNvSpPr/>
          <p:nvPr/>
        </p:nvSpPr>
        <p:spPr>
          <a:xfrm>
            <a:off x="327259" y="2800952"/>
            <a:ext cx="3205213" cy="211755"/>
          </a:xfrm>
          <a:prstGeom prst="rect">
            <a:avLst/>
          </a:prstGeom>
          <a:noFill/>
          <a:ln w="19050">
            <a:solidFill>
              <a:srgbClr val="0000F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6485823" y="2800951"/>
            <a:ext cx="5006741" cy="211756"/>
          </a:xfrm>
          <a:prstGeom prst="rect">
            <a:avLst/>
          </a:prstGeom>
          <a:noFill/>
          <a:ln w="19050">
            <a:solidFill>
              <a:srgbClr val="0000F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hlinkClick r:id="rId3" action="ppaction://hlinksldjump"/>
          </p:cNvPr>
          <p:cNvSpPr/>
          <p:nvPr/>
        </p:nvSpPr>
        <p:spPr>
          <a:xfrm>
            <a:off x="11598442" y="6314173"/>
            <a:ext cx="536769" cy="494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Tree>
    <p:extLst>
      <p:ext uri="{BB962C8B-B14F-4D97-AF65-F5344CB8AC3E}">
        <p14:creationId xmlns:p14="http://schemas.microsoft.com/office/powerpoint/2010/main" val="1612159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56BA5D9-B753-4517-83D5-449ABF18A71A}"/>
              </a:ext>
            </a:extLst>
          </p:cNvPr>
          <p:cNvSpPr txBox="1"/>
          <p:nvPr/>
        </p:nvSpPr>
        <p:spPr>
          <a:xfrm>
            <a:off x="1034375" y="109828"/>
            <a:ext cx="9832622" cy="830997"/>
          </a:xfrm>
          <a:prstGeom prst="rect">
            <a:avLst/>
          </a:prstGeom>
          <a:noFill/>
        </p:spPr>
        <p:txBody>
          <a:bodyPr wrap="square" rtlCol="0">
            <a:spAutoFit/>
          </a:bodyPr>
          <a:lstStyle/>
          <a:p>
            <a:r>
              <a:rPr lang="en-GB" sz="2400" b="1" dirty="0"/>
              <a:t>Cause verification – Clutch burnt w</a:t>
            </a:r>
            <a:r>
              <a:rPr lang="en-IN" sz="2400" b="1" dirty="0" err="1"/>
              <a:t>arranty</a:t>
            </a:r>
            <a:r>
              <a:rPr lang="en-IN" sz="2400" b="1" dirty="0"/>
              <a:t> handling</a:t>
            </a:r>
            <a:endParaRPr lang="en-US" sz="2400" b="1" dirty="0"/>
          </a:p>
          <a:p>
            <a:r>
              <a:rPr lang="en-US" sz="2400" b="1" dirty="0"/>
              <a:t>Benchmark info on Warranty handling</a:t>
            </a:r>
          </a:p>
        </p:txBody>
      </p:sp>
      <p:graphicFrame>
        <p:nvGraphicFramePr>
          <p:cNvPr id="7" name="Table 6"/>
          <p:cNvGraphicFramePr>
            <a:graphicFrameLocks noGrp="1"/>
          </p:cNvGraphicFramePr>
          <p:nvPr/>
        </p:nvGraphicFramePr>
        <p:xfrm>
          <a:off x="1" y="1474400"/>
          <a:ext cx="12191999" cy="5140170"/>
        </p:xfrm>
        <a:graphic>
          <a:graphicData uri="http://schemas.openxmlformats.org/drawingml/2006/table">
            <a:tbl>
              <a:tblPr firstRow="1" bandRow="1">
                <a:tableStyleId>{5C22544A-7EE6-4342-B048-85BDC9FD1C3A}</a:tableStyleId>
              </a:tblPr>
              <a:tblGrid>
                <a:gridCol w="1323832">
                  <a:extLst>
                    <a:ext uri="{9D8B030D-6E8A-4147-A177-3AD203B41FA5}">
                      <a16:colId xmlns:a16="http://schemas.microsoft.com/office/drawing/2014/main" val="3084739931"/>
                    </a:ext>
                  </a:extLst>
                </a:gridCol>
                <a:gridCol w="5213445">
                  <a:extLst>
                    <a:ext uri="{9D8B030D-6E8A-4147-A177-3AD203B41FA5}">
                      <a16:colId xmlns:a16="http://schemas.microsoft.com/office/drawing/2014/main" val="823963870"/>
                    </a:ext>
                  </a:extLst>
                </a:gridCol>
                <a:gridCol w="5654722">
                  <a:extLst>
                    <a:ext uri="{9D8B030D-6E8A-4147-A177-3AD203B41FA5}">
                      <a16:colId xmlns:a16="http://schemas.microsoft.com/office/drawing/2014/main" val="2274709896"/>
                    </a:ext>
                  </a:extLst>
                </a:gridCol>
              </a:tblGrid>
              <a:tr h="239261">
                <a:tc>
                  <a:txBody>
                    <a:bodyPr/>
                    <a:lstStyle/>
                    <a:p>
                      <a:pPr marL="0" marR="0" indent="0" algn="ctr" defTabSz="914378" rtl="0" eaLnBrk="1" fontAlgn="auto" latinLnBrk="0" hangingPunct="1">
                        <a:lnSpc>
                          <a:spcPct val="100000"/>
                        </a:lnSpc>
                        <a:spcBef>
                          <a:spcPts val="0"/>
                        </a:spcBef>
                        <a:spcAft>
                          <a:spcPts val="0"/>
                        </a:spcAft>
                        <a:buClrTx/>
                        <a:buSzTx/>
                        <a:buFontTx/>
                        <a:buNone/>
                        <a:tabLst/>
                        <a:defRPr/>
                      </a:pPr>
                      <a:r>
                        <a:rPr lang="en-IN" sz="1800" dirty="0"/>
                        <a:t>Clutch Burnt Cases</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t>TML</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t>BB</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8825980"/>
                  </a:ext>
                </a:extLst>
              </a:tr>
              <a:tr h="1286645">
                <a:tc>
                  <a:txBody>
                    <a:bodyPr/>
                    <a:lstStyle/>
                    <a:p>
                      <a:r>
                        <a:rPr lang="en-IN" sz="1600" dirty="0"/>
                        <a:t>Warranty Practice for Clutch burnt cases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b="1" dirty="0"/>
                        <a:t>No Warranty</a:t>
                      </a:r>
                      <a:endParaRPr 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b="1" dirty="0"/>
                        <a:t>No Warranty</a:t>
                      </a:r>
                    </a:p>
                    <a:p>
                      <a:r>
                        <a:rPr lang="en-IN" sz="1600" dirty="0"/>
                        <a:t>(W</a:t>
                      </a:r>
                      <a:r>
                        <a:rPr lang="en-IN" sz="1600" baseline="0" dirty="0"/>
                        <a:t>arranty is provided based on Top Mgmt approval for one BS6 model recently due to some pickup/ </a:t>
                      </a:r>
                      <a:r>
                        <a:rPr lang="en-IN" sz="1600" baseline="0" dirty="0" err="1"/>
                        <a:t>gradeability</a:t>
                      </a:r>
                      <a:r>
                        <a:rPr lang="en-IN" sz="1600" baseline="0" dirty="0"/>
                        <a:t> issue. In General, warranty is not entertained for burnt cases. Even if the parts are received at Plant, it will be debited back to Dealer by quoting it as abuse)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0215270"/>
                  </a:ext>
                </a:extLst>
              </a:tr>
              <a:tr h="1391130">
                <a:tc>
                  <a:txBody>
                    <a:bodyPr/>
                    <a:lstStyle/>
                    <a:p>
                      <a:r>
                        <a:rPr lang="en-IN" sz="1600" dirty="0"/>
                        <a:t>Goodwill Practice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31775" lvl="1" indent="-231775" algn="l">
                        <a:lnSpc>
                          <a:spcPct val="100000"/>
                        </a:lnSpc>
                        <a:buAutoNum type="arabicParenR"/>
                      </a:pPr>
                      <a:r>
                        <a:rPr lang="en-IN" sz="1600" dirty="0"/>
                        <a:t>Sales </a:t>
                      </a:r>
                      <a:r>
                        <a:rPr lang="en-IN" sz="1600" dirty="0">
                          <a:solidFill>
                            <a:schemeClr val="tx1"/>
                          </a:solidFill>
                        </a:rPr>
                        <a:t>Commercial – Area office budget</a:t>
                      </a:r>
                    </a:p>
                    <a:p>
                      <a:pPr marL="231775" lvl="1" indent="-231775" algn="l">
                        <a:lnSpc>
                          <a:spcPct val="100000"/>
                        </a:lnSpc>
                        <a:buAutoNum type="arabicParenR"/>
                      </a:pPr>
                      <a:r>
                        <a:rPr lang="en-IN" sz="1600" dirty="0">
                          <a:solidFill>
                            <a:schemeClr val="tx1"/>
                          </a:solidFill>
                        </a:rPr>
                        <a:t>Dealer Goodwill – </a:t>
                      </a:r>
                      <a:r>
                        <a:rPr lang="en-IN" sz="1600" dirty="0" err="1">
                          <a:solidFill>
                            <a:schemeClr val="tx1"/>
                          </a:solidFill>
                        </a:rPr>
                        <a:t>Rs</a:t>
                      </a:r>
                      <a:r>
                        <a:rPr lang="en-IN" sz="1600" dirty="0">
                          <a:solidFill>
                            <a:schemeClr val="tx1"/>
                          </a:solidFill>
                        </a:rPr>
                        <a:t>. 5 Lacs/Year/ Qualified</a:t>
                      </a:r>
                      <a:r>
                        <a:rPr lang="en-IN" sz="1600" baseline="0" dirty="0">
                          <a:solidFill>
                            <a:schemeClr val="tx1"/>
                          </a:solidFill>
                        </a:rPr>
                        <a:t> </a:t>
                      </a:r>
                      <a:r>
                        <a:rPr lang="en-IN" sz="1600" dirty="0">
                          <a:solidFill>
                            <a:schemeClr val="tx1"/>
                          </a:solidFill>
                        </a:rPr>
                        <a:t>Dealers for &lt;6 Years old Vehicles (Utilization: 3.5L~4L)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a:solidFill>
                            <a:srgbClr val="0070C0"/>
                          </a:solidFill>
                        </a:rPr>
                        <a:t>Rs.1000 (or) 2000/Vehicle will be allocated</a:t>
                      </a:r>
                      <a:r>
                        <a:rPr lang="en-IN" sz="1600" baseline="0" dirty="0">
                          <a:solidFill>
                            <a:srgbClr val="0070C0"/>
                          </a:solidFill>
                        </a:rPr>
                        <a:t> under Goodwill budget </a:t>
                      </a:r>
                      <a:r>
                        <a:rPr lang="en-IN" sz="1600" dirty="0">
                          <a:solidFill>
                            <a:srgbClr val="0070C0"/>
                          </a:solidFill>
                        </a:rPr>
                        <a:t>based on sales volume of that period-will be fixed by the Organization.</a:t>
                      </a:r>
                    </a:p>
                    <a:p>
                      <a:r>
                        <a:rPr lang="en-IN" sz="1600" dirty="0"/>
                        <a:t>Ex:</a:t>
                      </a:r>
                      <a:r>
                        <a:rPr lang="en-IN" sz="1600" baseline="0" dirty="0"/>
                        <a:t> If Rs.1000/Vehicle is allocated by the Organization then the Dealer who sells 50 Vehicles can spend Rs.50,000 under Goodwill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875944"/>
                  </a:ext>
                </a:extLst>
              </a:tr>
              <a:tr h="239261">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IN" sz="1600" kern="1200" dirty="0">
                          <a:solidFill>
                            <a:schemeClr val="dk1"/>
                          </a:solidFill>
                          <a:latin typeface="+mn-lt"/>
                          <a:ea typeface="+mn-ea"/>
                          <a:cs typeface="+mn-cs"/>
                        </a:rPr>
                        <a:t>Failed Part Receipts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31775" indent="-231775">
                        <a:lnSpc>
                          <a:spcPct val="100000"/>
                        </a:lnSpc>
                        <a:buAutoNum type="arabicParenR"/>
                      </a:pPr>
                      <a:r>
                        <a:rPr lang="en-IN" sz="1600" kern="1200" dirty="0">
                          <a:solidFill>
                            <a:schemeClr val="dk1"/>
                          </a:solidFill>
                          <a:latin typeface="+mn-lt"/>
                          <a:ea typeface="+mn-ea"/>
                          <a:cs typeface="+mn-cs"/>
                        </a:rPr>
                        <a:t>30% (or) 50% (or) 70% failed parts will be sent to respective Plants based on the claims</a:t>
                      </a:r>
                      <a:r>
                        <a:rPr lang="en-IN" sz="1600" kern="1200" baseline="0" dirty="0">
                          <a:solidFill>
                            <a:schemeClr val="dk1"/>
                          </a:solidFill>
                          <a:latin typeface="+mn-lt"/>
                          <a:ea typeface="+mn-ea"/>
                          <a:cs typeface="+mn-cs"/>
                        </a:rPr>
                        <a:t> selected by Quality team from Plant service office. Plant team will raise Dealer debit in case of any discrepancy. Service Engineer approval not required for raising debits</a:t>
                      </a:r>
                      <a:endParaRPr lang="en-IN" sz="1600" kern="1200" dirty="0">
                        <a:solidFill>
                          <a:schemeClr val="dk1"/>
                        </a:solidFill>
                        <a:latin typeface="+mn-lt"/>
                        <a:ea typeface="+mn-ea"/>
                        <a:cs typeface="+mn-cs"/>
                      </a:endParaRPr>
                    </a:p>
                    <a:p>
                      <a:pPr marL="231775" indent="-231775">
                        <a:lnSpc>
                          <a:spcPct val="100000"/>
                        </a:lnSpc>
                        <a:buAutoNum type="arabicParenR"/>
                      </a:pPr>
                      <a:r>
                        <a:rPr lang="en-IN" sz="1600" kern="1200" dirty="0">
                          <a:solidFill>
                            <a:schemeClr val="dk1"/>
                          </a:solidFill>
                          <a:latin typeface="+mn-lt"/>
                          <a:ea typeface="+mn-ea"/>
                          <a:cs typeface="+mn-cs"/>
                        </a:rPr>
                        <a:t>Balance parts will be scraped at Dealership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a:t>Failed</a:t>
                      </a:r>
                      <a:r>
                        <a:rPr lang="en-IN" sz="1600" baseline="0" dirty="0"/>
                        <a:t> parts will be sent based on the requirement of Quality team.</a:t>
                      </a:r>
                    </a:p>
                    <a:p>
                      <a:r>
                        <a:rPr lang="en-IN" sz="1600" baseline="0" dirty="0"/>
                        <a:t>If the part is found failed due to abuse, the Quality team will reverse it to Dealer.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2211132"/>
                  </a:ext>
                </a:extLst>
              </a:tr>
            </a:tbl>
          </a:graphicData>
        </a:graphic>
      </p:graphicFrame>
      <p:sp>
        <p:nvSpPr>
          <p:cNvPr id="4" name="Isosceles Triangle 3">
            <a:hlinkClick r:id="rId2" action="ppaction://hlinksldjump"/>
          </p:cNvPr>
          <p:cNvSpPr/>
          <p:nvPr/>
        </p:nvSpPr>
        <p:spPr>
          <a:xfrm>
            <a:off x="11598442" y="6314173"/>
            <a:ext cx="536769" cy="494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Tree>
    <p:extLst>
      <p:ext uri="{BB962C8B-B14F-4D97-AF65-F5344CB8AC3E}">
        <p14:creationId xmlns:p14="http://schemas.microsoft.com/office/powerpoint/2010/main" val="3893133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p:cNvGraphicFramePr>
            <a:graphicFrameLocks/>
          </p:cNvGraphicFramePr>
          <p:nvPr>
            <p:extLst>
              <p:ext uri="{D42A27DB-BD31-4B8C-83A1-F6EECF244321}">
                <p14:modId xmlns:p14="http://schemas.microsoft.com/office/powerpoint/2010/main" val="2994732915"/>
              </p:ext>
            </p:extLst>
          </p:nvPr>
        </p:nvGraphicFramePr>
        <p:xfrm>
          <a:off x="0" y="1645337"/>
          <a:ext cx="12192000" cy="3523429"/>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2504365" y="5923621"/>
            <a:ext cx="6933010" cy="646331"/>
          </a:xfrm>
          <a:prstGeom prst="rect">
            <a:avLst/>
          </a:prstGeom>
          <a:noFill/>
        </p:spPr>
        <p:txBody>
          <a:bodyPr wrap="square" rtlCol="0">
            <a:spAutoFit/>
          </a:bodyPr>
          <a:lstStyle/>
          <a:p>
            <a:pPr algn="ctr"/>
            <a:r>
              <a:rPr lang="en-US" dirty="0"/>
              <a:t>395 &amp; 380 </a:t>
            </a:r>
            <a:r>
              <a:rPr lang="en-US" dirty="0" err="1"/>
              <a:t>dia</a:t>
            </a:r>
            <a:r>
              <a:rPr lang="en-US" dirty="0"/>
              <a:t> clutch: Failure rate high in 6X4, 8X4 &amp; 10X4 Tippers</a:t>
            </a:r>
          </a:p>
          <a:p>
            <a:pPr algn="ctr"/>
            <a:r>
              <a:rPr lang="en-US" dirty="0"/>
              <a:t>330 </a:t>
            </a:r>
            <a:r>
              <a:rPr lang="en-US" dirty="0" err="1"/>
              <a:t>dia</a:t>
            </a:r>
            <a:r>
              <a:rPr lang="en-US" dirty="0"/>
              <a:t> clutch: Failure incidence high in Ecomet 1615 haulage</a:t>
            </a:r>
          </a:p>
        </p:txBody>
      </p:sp>
      <p:sp>
        <p:nvSpPr>
          <p:cNvPr id="14" name="Title 1"/>
          <p:cNvSpPr txBox="1">
            <a:spLocks/>
          </p:cNvSpPr>
          <p:nvPr/>
        </p:nvSpPr>
        <p:spPr>
          <a:xfrm>
            <a:off x="838200" y="365126"/>
            <a:ext cx="10314904" cy="779462"/>
          </a:xfrm>
          <a:prstGeom prst="rect">
            <a:avLst/>
          </a:prstGeom>
        </p:spPr>
        <p:txBody>
          <a:bodyPr/>
          <a:lst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a:lstStyle>
          <a:p>
            <a:r>
              <a:rPr lang="en-GB" sz="2400" b="1" dirty="0">
                <a:latin typeface="+mn-lt"/>
              </a:rPr>
              <a:t>Model wise Incidences</a:t>
            </a:r>
          </a:p>
        </p:txBody>
      </p:sp>
      <p:sp>
        <p:nvSpPr>
          <p:cNvPr id="15" name="Rounded Rectangle 14"/>
          <p:cNvSpPr/>
          <p:nvPr/>
        </p:nvSpPr>
        <p:spPr>
          <a:xfrm>
            <a:off x="2026150" y="1879502"/>
            <a:ext cx="460181" cy="2886009"/>
          </a:xfrm>
          <a:prstGeom prst="roundRect">
            <a:avLst>
              <a:gd name="adj" fmla="val 3138"/>
            </a:avLst>
          </a:prstGeom>
          <a:noFill/>
          <a:ln w="381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522049" y="1951317"/>
            <a:ext cx="832514" cy="307777"/>
          </a:xfrm>
          <a:prstGeom prst="rect">
            <a:avLst/>
          </a:prstGeom>
          <a:noFill/>
        </p:spPr>
        <p:txBody>
          <a:bodyPr wrap="square" rtlCol="0">
            <a:spAutoFit/>
          </a:bodyPr>
          <a:lstStyle/>
          <a:p>
            <a:r>
              <a:rPr lang="en-US" sz="1400" b="1" dirty="0"/>
              <a:t>Luk330</a:t>
            </a:r>
          </a:p>
        </p:txBody>
      </p:sp>
      <p:sp>
        <p:nvSpPr>
          <p:cNvPr id="17" name="Rounded Rectangle 16"/>
          <p:cNvSpPr/>
          <p:nvPr/>
        </p:nvSpPr>
        <p:spPr>
          <a:xfrm>
            <a:off x="6419984" y="1879500"/>
            <a:ext cx="1150961" cy="2886009"/>
          </a:xfrm>
          <a:prstGeom prst="roundRect">
            <a:avLst>
              <a:gd name="adj" fmla="val 3138"/>
            </a:avLst>
          </a:prstGeom>
          <a:noFill/>
          <a:ln w="381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570945" y="1879499"/>
            <a:ext cx="832514" cy="307777"/>
          </a:xfrm>
          <a:prstGeom prst="rect">
            <a:avLst/>
          </a:prstGeom>
          <a:noFill/>
        </p:spPr>
        <p:txBody>
          <a:bodyPr wrap="square" rtlCol="0">
            <a:spAutoFit/>
          </a:bodyPr>
          <a:lstStyle/>
          <a:p>
            <a:r>
              <a:rPr lang="en-US" sz="1400" b="1" dirty="0"/>
              <a:t>Luk395</a:t>
            </a:r>
          </a:p>
        </p:txBody>
      </p:sp>
      <p:sp>
        <p:nvSpPr>
          <p:cNvPr id="19" name="Rounded Rectangle 18"/>
          <p:cNvSpPr/>
          <p:nvPr/>
        </p:nvSpPr>
        <p:spPr>
          <a:xfrm>
            <a:off x="8867544" y="1879499"/>
            <a:ext cx="714750" cy="2886009"/>
          </a:xfrm>
          <a:prstGeom prst="roundRect">
            <a:avLst>
              <a:gd name="adj" fmla="val 3138"/>
            </a:avLst>
          </a:prstGeom>
          <a:noFill/>
          <a:ln w="381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9598793" y="1879499"/>
            <a:ext cx="1326715" cy="307777"/>
          </a:xfrm>
          <a:prstGeom prst="rect">
            <a:avLst/>
          </a:prstGeom>
          <a:noFill/>
        </p:spPr>
        <p:txBody>
          <a:bodyPr wrap="square" rtlCol="0">
            <a:spAutoFit/>
          </a:bodyPr>
          <a:lstStyle/>
          <a:p>
            <a:r>
              <a:rPr lang="en-US" sz="1400" b="1" dirty="0" err="1"/>
              <a:t>Setco</a:t>
            </a:r>
            <a:r>
              <a:rPr lang="en-US" sz="1400" b="1" dirty="0"/>
              <a:t> 380</a:t>
            </a:r>
          </a:p>
        </p:txBody>
      </p:sp>
    </p:spTree>
    <p:extLst>
      <p:ext uri="{BB962C8B-B14F-4D97-AF65-F5344CB8AC3E}">
        <p14:creationId xmlns:p14="http://schemas.microsoft.com/office/powerpoint/2010/main" val="2331375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6"/>
          <p:cNvSpPr txBox="1">
            <a:spLocks/>
          </p:cNvSpPr>
          <p:nvPr/>
        </p:nvSpPr>
        <p:spPr bwMode="auto">
          <a:xfrm>
            <a:off x="883408" y="91440"/>
            <a:ext cx="10398673"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GB" sz="2800" b="1" dirty="0" err="1">
                <a:solidFill>
                  <a:schemeClr val="tx1"/>
                </a:solidFill>
              </a:rPr>
              <a:t>Luk</a:t>
            </a:r>
            <a:r>
              <a:rPr lang="en-GB" sz="2800" b="1" dirty="0">
                <a:solidFill>
                  <a:schemeClr val="tx1"/>
                </a:solidFill>
              </a:rPr>
              <a:t> 395 Clutch burnt</a:t>
            </a:r>
          </a:p>
          <a:p>
            <a:pPr defTabSz="1207550">
              <a:defRPr/>
            </a:pPr>
            <a:r>
              <a:rPr lang="en-GB" sz="2800" b="1" dirty="0">
                <a:solidFill>
                  <a:srgbClr val="0000FF"/>
                </a:solidFill>
              </a:rPr>
              <a:t>Failure Km &amp; Hour range wise</a:t>
            </a:r>
          </a:p>
        </p:txBody>
      </p:sp>
      <p:sp>
        <p:nvSpPr>
          <p:cNvPr id="8" name="TextBox 7">
            <a:extLst>
              <a:ext uri="{FF2B5EF4-FFF2-40B4-BE49-F238E27FC236}">
                <a16:creationId xmlns:a16="http://schemas.microsoft.com/office/drawing/2014/main" id="{025762F3-96C0-4D2D-A6B1-980AEE4B9D13}"/>
              </a:ext>
            </a:extLst>
          </p:cNvPr>
          <p:cNvSpPr txBox="1"/>
          <p:nvPr/>
        </p:nvSpPr>
        <p:spPr>
          <a:xfrm>
            <a:off x="9751903" y="1018541"/>
            <a:ext cx="1666418" cy="338554"/>
          </a:xfrm>
          <a:prstGeom prst="rect">
            <a:avLst/>
          </a:prstGeom>
          <a:noFill/>
        </p:spPr>
        <p:txBody>
          <a:bodyPr wrap="none" rtlCol="0">
            <a:spAutoFit/>
          </a:bodyPr>
          <a:lstStyle/>
          <a:p>
            <a:r>
              <a:rPr lang="en-US" sz="1600" dirty="0"/>
              <a:t>Data as on Feb’23</a:t>
            </a:r>
          </a:p>
        </p:txBody>
      </p:sp>
      <p:graphicFrame>
        <p:nvGraphicFramePr>
          <p:cNvPr id="14" name="Chart 13"/>
          <p:cNvGraphicFramePr>
            <a:graphicFrameLocks/>
          </p:cNvGraphicFramePr>
          <p:nvPr>
            <p:extLst>
              <p:ext uri="{D42A27DB-BD31-4B8C-83A1-F6EECF244321}">
                <p14:modId xmlns:p14="http://schemas.microsoft.com/office/powerpoint/2010/main" val="1873283755"/>
              </p:ext>
            </p:extLst>
          </p:nvPr>
        </p:nvGraphicFramePr>
        <p:xfrm>
          <a:off x="6138041" y="1497697"/>
          <a:ext cx="5777023" cy="43986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p:cNvGraphicFramePr>
            <a:graphicFrameLocks/>
          </p:cNvGraphicFramePr>
          <p:nvPr>
            <p:extLst>
              <p:ext uri="{D42A27DB-BD31-4B8C-83A1-F6EECF244321}">
                <p14:modId xmlns:p14="http://schemas.microsoft.com/office/powerpoint/2010/main" val="1891970230"/>
              </p:ext>
            </p:extLst>
          </p:nvPr>
        </p:nvGraphicFramePr>
        <p:xfrm>
          <a:off x="120431" y="1497696"/>
          <a:ext cx="5775872" cy="4398605"/>
        </p:xfrm>
        <a:graphic>
          <a:graphicData uri="http://schemas.openxmlformats.org/drawingml/2006/chart">
            <c:chart xmlns:c="http://schemas.openxmlformats.org/drawingml/2006/chart" xmlns:r="http://schemas.openxmlformats.org/officeDocument/2006/relationships" r:id="rId3"/>
          </a:graphicData>
        </a:graphic>
      </p:graphicFrame>
      <p:sp>
        <p:nvSpPr>
          <p:cNvPr id="16" name="Rounded Rectangle 15"/>
          <p:cNvSpPr/>
          <p:nvPr/>
        </p:nvSpPr>
        <p:spPr>
          <a:xfrm>
            <a:off x="2280745" y="1891862"/>
            <a:ext cx="3520965" cy="4004439"/>
          </a:xfrm>
          <a:prstGeom prst="roundRect">
            <a:avLst>
              <a:gd name="adj" fmla="val 2041"/>
            </a:avLst>
          </a:prstGeom>
          <a:noFill/>
          <a:ln w="285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p:cNvSpPr txBox="1"/>
          <p:nvPr/>
        </p:nvSpPr>
        <p:spPr>
          <a:xfrm>
            <a:off x="1135507" y="6183320"/>
            <a:ext cx="6023187" cy="369332"/>
          </a:xfrm>
          <a:prstGeom prst="rect">
            <a:avLst/>
          </a:prstGeom>
          <a:noFill/>
        </p:spPr>
        <p:txBody>
          <a:bodyPr wrap="none" rtlCol="0">
            <a:spAutoFit/>
          </a:bodyPr>
          <a:lstStyle/>
          <a:p>
            <a:r>
              <a:rPr lang="en-IN" b="1" dirty="0"/>
              <a:t>80% of failures &gt; 500 hours &amp; 76% are &gt;20K km of operation</a:t>
            </a:r>
          </a:p>
        </p:txBody>
      </p:sp>
      <p:sp>
        <p:nvSpPr>
          <p:cNvPr id="18" name="TextBox 17"/>
          <p:cNvSpPr txBox="1"/>
          <p:nvPr/>
        </p:nvSpPr>
        <p:spPr>
          <a:xfrm>
            <a:off x="3247697" y="2038773"/>
            <a:ext cx="2350900" cy="369332"/>
          </a:xfrm>
          <a:prstGeom prst="rect">
            <a:avLst/>
          </a:prstGeom>
          <a:noFill/>
        </p:spPr>
        <p:txBody>
          <a:bodyPr wrap="none" rtlCol="0">
            <a:spAutoFit/>
          </a:bodyPr>
          <a:lstStyle/>
          <a:p>
            <a:r>
              <a:rPr lang="en-IN" b="1" dirty="0"/>
              <a:t>80% beyond 500 hours</a:t>
            </a:r>
          </a:p>
        </p:txBody>
      </p:sp>
      <p:sp>
        <p:nvSpPr>
          <p:cNvPr id="19" name="Rounded Rectangle 18"/>
          <p:cNvSpPr/>
          <p:nvPr/>
        </p:nvSpPr>
        <p:spPr>
          <a:xfrm>
            <a:off x="7661708" y="1891862"/>
            <a:ext cx="4099367" cy="4004439"/>
          </a:xfrm>
          <a:prstGeom prst="roundRect">
            <a:avLst>
              <a:gd name="adj" fmla="val 2041"/>
            </a:avLst>
          </a:prstGeom>
          <a:noFill/>
          <a:ln w="285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p:cNvSpPr txBox="1"/>
          <p:nvPr/>
        </p:nvSpPr>
        <p:spPr>
          <a:xfrm>
            <a:off x="8145397" y="2038773"/>
            <a:ext cx="2118080" cy="369332"/>
          </a:xfrm>
          <a:prstGeom prst="rect">
            <a:avLst/>
          </a:prstGeom>
          <a:noFill/>
        </p:spPr>
        <p:txBody>
          <a:bodyPr wrap="none" rtlCol="0">
            <a:spAutoFit/>
          </a:bodyPr>
          <a:lstStyle/>
          <a:p>
            <a:r>
              <a:rPr lang="en-IN" b="1" dirty="0"/>
              <a:t>76% beyond 20K km</a:t>
            </a:r>
          </a:p>
        </p:txBody>
      </p:sp>
    </p:spTree>
    <p:extLst>
      <p:ext uri="{BB962C8B-B14F-4D97-AF65-F5344CB8AC3E}">
        <p14:creationId xmlns:p14="http://schemas.microsoft.com/office/powerpoint/2010/main" val="974717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6"/>
          <p:cNvSpPr txBox="1">
            <a:spLocks/>
          </p:cNvSpPr>
          <p:nvPr/>
        </p:nvSpPr>
        <p:spPr bwMode="auto">
          <a:xfrm>
            <a:off x="883408" y="91440"/>
            <a:ext cx="10398673"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GB" sz="2800" b="1" dirty="0" err="1">
                <a:solidFill>
                  <a:schemeClr val="tx1"/>
                </a:solidFill>
              </a:rPr>
              <a:t>Luk</a:t>
            </a:r>
            <a:r>
              <a:rPr lang="en-GB" sz="2800" b="1" dirty="0">
                <a:solidFill>
                  <a:schemeClr val="tx1"/>
                </a:solidFill>
              </a:rPr>
              <a:t> 395 Clutch burnt</a:t>
            </a:r>
          </a:p>
          <a:p>
            <a:pPr defTabSz="1207550">
              <a:defRPr/>
            </a:pPr>
            <a:r>
              <a:rPr lang="en-GB" sz="2800" b="1" dirty="0">
                <a:solidFill>
                  <a:srgbClr val="0000FF"/>
                </a:solidFill>
              </a:rPr>
              <a:t>Cause &amp; Effect Diagram</a:t>
            </a:r>
          </a:p>
        </p:txBody>
      </p:sp>
      <p:sp>
        <p:nvSpPr>
          <p:cNvPr id="3" name="Rectangle 2"/>
          <p:cNvSpPr/>
          <p:nvPr/>
        </p:nvSpPr>
        <p:spPr>
          <a:xfrm>
            <a:off x="10482943" y="3510643"/>
            <a:ext cx="1709057" cy="849086"/>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Clutch burnt/ slippage/ thermal crack</a:t>
            </a:r>
          </a:p>
        </p:txBody>
      </p:sp>
      <p:cxnSp>
        <p:nvCxnSpPr>
          <p:cNvPr id="6" name="Straight Arrow Connector 5"/>
          <p:cNvCxnSpPr>
            <a:endCxn id="3" idx="1"/>
          </p:cNvCxnSpPr>
          <p:nvPr/>
        </p:nvCxnSpPr>
        <p:spPr>
          <a:xfrm>
            <a:off x="883408" y="3935186"/>
            <a:ext cx="959953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402286" y="1513477"/>
            <a:ext cx="1709057" cy="42962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Material</a:t>
            </a:r>
          </a:p>
        </p:txBody>
      </p:sp>
      <p:sp>
        <p:nvSpPr>
          <p:cNvPr id="10" name="Rectangle 9"/>
          <p:cNvSpPr/>
          <p:nvPr/>
        </p:nvSpPr>
        <p:spPr>
          <a:xfrm>
            <a:off x="3842658" y="1513477"/>
            <a:ext cx="1709057" cy="42962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Manufacturing</a:t>
            </a:r>
          </a:p>
        </p:txBody>
      </p:sp>
      <p:sp>
        <p:nvSpPr>
          <p:cNvPr id="11" name="Rectangle 10"/>
          <p:cNvSpPr/>
          <p:nvPr/>
        </p:nvSpPr>
        <p:spPr>
          <a:xfrm>
            <a:off x="353787" y="1513477"/>
            <a:ext cx="1709057" cy="42962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a:t>
            </a:r>
          </a:p>
        </p:txBody>
      </p:sp>
      <p:sp>
        <p:nvSpPr>
          <p:cNvPr id="12" name="Rectangle 11"/>
          <p:cNvSpPr/>
          <p:nvPr/>
        </p:nvSpPr>
        <p:spPr>
          <a:xfrm>
            <a:off x="353787" y="6226266"/>
            <a:ext cx="1709057" cy="42962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Supplier process</a:t>
            </a:r>
          </a:p>
        </p:txBody>
      </p:sp>
      <p:sp>
        <p:nvSpPr>
          <p:cNvPr id="13" name="Rectangle 12"/>
          <p:cNvSpPr/>
          <p:nvPr/>
        </p:nvSpPr>
        <p:spPr>
          <a:xfrm>
            <a:off x="3842658" y="6226266"/>
            <a:ext cx="1709057" cy="42962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Clutch actuation</a:t>
            </a:r>
          </a:p>
        </p:txBody>
      </p:sp>
      <p:sp>
        <p:nvSpPr>
          <p:cNvPr id="14" name="Rectangle 13"/>
          <p:cNvSpPr/>
          <p:nvPr/>
        </p:nvSpPr>
        <p:spPr>
          <a:xfrm>
            <a:off x="7492622" y="6226266"/>
            <a:ext cx="1709057" cy="42962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cxnSp>
        <p:nvCxnSpPr>
          <p:cNvPr id="15" name="Straight Arrow Connector 14"/>
          <p:cNvCxnSpPr>
            <a:stCxn id="9" idx="2"/>
          </p:cNvCxnSpPr>
          <p:nvPr/>
        </p:nvCxnSpPr>
        <p:spPr>
          <a:xfrm>
            <a:off x="8256815" y="1943100"/>
            <a:ext cx="1113064" cy="1992086"/>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691743" y="1943100"/>
            <a:ext cx="1113064" cy="1992086"/>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117980" y="1943100"/>
            <a:ext cx="1113064" cy="1992086"/>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0"/>
          </p:cNvCxnSpPr>
          <p:nvPr/>
        </p:nvCxnSpPr>
        <p:spPr>
          <a:xfrm flipV="1">
            <a:off x="1208316" y="3935186"/>
            <a:ext cx="1022728" cy="229108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738009" y="3935186"/>
            <a:ext cx="1022728" cy="229108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8347151" y="3935186"/>
            <a:ext cx="1022728" cy="229108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474528" y="2010880"/>
            <a:ext cx="2367643" cy="307777"/>
          </a:xfrm>
          <a:prstGeom prst="rect">
            <a:avLst/>
          </a:prstGeom>
          <a:noFill/>
        </p:spPr>
        <p:txBody>
          <a:bodyPr wrap="square" rtlCol="0">
            <a:spAutoFit/>
          </a:bodyPr>
          <a:lstStyle/>
          <a:p>
            <a:r>
              <a:rPr lang="en-US" sz="1400" dirty="0"/>
              <a:t>Cover assembly clamp load</a:t>
            </a:r>
          </a:p>
        </p:txBody>
      </p:sp>
      <p:sp>
        <p:nvSpPr>
          <p:cNvPr id="26" name="TextBox 25"/>
          <p:cNvSpPr txBox="1"/>
          <p:nvPr/>
        </p:nvSpPr>
        <p:spPr>
          <a:xfrm>
            <a:off x="8692241" y="2300476"/>
            <a:ext cx="2367643" cy="307777"/>
          </a:xfrm>
          <a:prstGeom prst="rect">
            <a:avLst/>
          </a:prstGeom>
          <a:noFill/>
        </p:spPr>
        <p:txBody>
          <a:bodyPr wrap="square" rtlCol="0">
            <a:spAutoFit/>
          </a:bodyPr>
          <a:lstStyle/>
          <a:p>
            <a:r>
              <a:rPr lang="en-US" sz="1400" dirty="0"/>
              <a:t>Pressure plate material</a:t>
            </a:r>
          </a:p>
        </p:txBody>
      </p:sp>
      <p:sp>
        <p:nvSpPr>
          <p:cNvPr id="27" name="TextBox 26"/>
          <p:cNvSpPr txBox="1"/>
          <p:nvPr/>
        </p:nvSpPr>
        <p:spPr>
          <a:xfrm>
            <a:off x="8889547" y="2674346"/>
            <a:ext cx="2367643" cy="307777"/>
          </a:xfrm>
          <a:prstGeom prst="rect">
            <a:avLst/>
          </a:prstGeom>
          <a:noFill/>
        </p:spPr>
        <p:txBody>
          <a:bodyPr wrap="square" rtlCol="0">
            <a:spAutoFit/>
          </a:bodyPr>
          <a:lstStyle/>
          <a:p>
            <a:r>
              <a:rPr lang="en-US" sz="1400" dirty="0"/>
              <a:t>Pressure plate hardness</a:t>
            </a:r>
          </a:p>
        </p:txBody>
      </p:sp>
      <p:sp>
        <p:nvSpPr>
          <p:cNvPr id="28" name="TextBox 27"/>
          <p:cNvSpPr txBox="1"/>
          <p:nvPr/>
        </p:nvSpPr>
        <p:spPr>
          <a:xfrm>
            <a:off x="9031060" y="3021547"/>
            <a:ext cx="2367643" cy="307777"/>
          </a:xfrm>
          <a:prstGeom prst="rect">
            <a:avLst/>
          </a:prstGeom>
          <a:noFill/>
        </p:spPr>
        <p:txBody>
          <a:bodyPr wrap="square" rtlCol="0">
            <a:spAutoFit/>
          </a:bodyPr>
          <a:lstStyle/>
          <a:p>
            <a:r>
              <a:rPr lang="en-US" sz="1400" dirty="0"/>
              <a:t>Pressure plate lift</a:t>
            </a:r>
          </a:p>
        </p:txBody>
      </p:sp>
      <p:sp>
        <p:nvSpPr>
          <p:cNvPr id="29" name="TextBox 28"/>
          <p:cNvSpPr txBox="1"/>
          <p:nvPr/>
        </p:nvSpPr>
        <p:spPr>
          <a:xfrm>
            <a:off x="6445704" y="2107000"/>
            <a:ext cx="1941059" cy="307777"/>
          </a:xfrm>
          <a:prstGeom prst="rect">
            <a:avLst/>
          </a:prstGeom>
          <a:noFill/>
        </p:spPr>
        <p:txBody>
          <a:bodyPr wrap="square" rtlCol="0">
            <a:spAutoFit/>
          </a:bodyPr>
          <a:lstStyle/>
          <a:p>
            <a:pPr algn="r"/>
            <a:r>
              <a:rPr lang="en-US" sz="1400" dirty="0"/>
              <a:t>Disc cushion deflection</a:t>
            </a:r>
          </a:p>
        </p:txBody>
      </p:sp>
      <p:sp>
        <p:nvSpPr>
          <p:cNvPr id="30" name="TextBox 29"/>
          <p:cNvSpPr txBox="1"/>
          <p:nvPr/>
        </p:nvSpPr>
        <p:spPr>
          <a:xfrm>
            <a:off x="6110286" y="2482557"/>
            <a:ext cx="2535350" cy="307777"/>
          </a:xfrm>
          <a:prstGeom prst="rect">
            <a:avLst/>
          </a:prstGeom>
          <a:noFill/>
        </p:spPr>
        <p:txBody>
          <a:bodyPr wrap="square" rtlCol="0">
            <a:spAutoFit/>
          </a:bodyPr>
          <a:lstStyle/>
          <a:p>
            <a:pPr algn="r"/>
            <a:r>
              <a:rPr lang="en-US" sz="1400" dirty="0"/>
              <a:t>Disc cushion segment hardness</a:t>
            </a:r>
          </a:p>
        </p:txBody>
      </p:sp>
      <p:sp>
        <p:nvSpPr>
          <p:cNvPr id="31" name="TextBox 30"/>
          <p:cNvSpPr txBox="1"/>
          <p:nvPr/>
        </p:nvSpPr>
        <p:spPr>
          <a:xfrm>
            <a:off x="6277997" y="2827309"/>
            <a:ext cx="2535350" cy="307777"/>
          </a:xfrm>
          <a:prstGeom prst="rect">
            <a:avLst/>
          </a:prstGeom>
          <a:noFill/>
        </p:spPr>
        <p:txBody>
          <a:bodyPr wrap="square" rtlCol="0">
            <a:spAutoFit/>
          </a:bodyPr>
          <a:lstStyle/>
          <a:p>
            <a:pPr algn="r"/>
            <a:r>
              <a:rPr lang="en-US" sz="1400" dirty="0"/>
              <a:t>Disc cushion segment material</a:t>
            </a:r>
          </a:p>
        </p:txBody>
      </p:sp>
      <p:sp>
        <p:nvSpPr>
          <p:cNvPr id="32" name="TextBox 31"/>
          <p:cNvSpPr txBox="1"/>
          <p:nvPr/>
        </p:nvSpPr>
        <p:spPr>
          <a:xfrm>
            <a:off x="6495710" y="3112977"/>
            <a:ext cx="2535350" cy="307777"/>
          </a:xfrm>
          <a:prstGeom prst="rect">
            <a:avLst/>
          </a:prstGeom>
          <a:noFill/>
        </p:spPr>
        <p:txBody>
          <a:bodyPr wrap="square" rtlCol="0">
            <a:spAutoFit/>
          </a:bodyPr>
          <a:lstStyle/>
          <a:p>
            <a:pPr algn="r"/>
            <a:r>
              <a:rPr lang="en-US" sz="1400" dirty="0"/>
              <a:t>Disc clamped thickness</a:t>
            </a:r>
          </a:p>
        </p:txBody>
      </p:sp>
      <p:sp>
        <p:nvSpPr>
          <p:cNvPr id="33" name="TextBox 32"/>
          <p:cNvSpPr txBox="1"/>
          <p:nvPr/>
        </p:nvSpPr>
        <p:spPr>
          <a:xfrm>
            <a:off x="6683661" y="3460178"/>
            <a:ext cx="2535350" cy="307777"/>
          </a:xfrm>
          <a:prstGeom prst="rect">
            <a:avLst/>
          </a:prstGeom>
          <a:noFill/>
        </p:spPr>
        <p:txBody>
          <a:bodyPr wrap="square" rtlCol="0">
            <a:spAutoFit/>
          </a:bodyPr>
          <a:lstStyle/>
          <a:p>
            <a:pPr algn="r"/>
            <a:r>
              <a:rPr lang="en-US" sz="1400" dirty="0"/>
              <a:t>Fulcrum ring position</a:t>
            </a:r>
          </a:p>
        </p:txBody>
      </p:sp>
      <p:sp>
        <p:nvSpPr>
          <p:cNvPr id="34" name="TextBox 33"/>
          <p:cNvSpPr txBox="1"/>
          <p:nvPr/>
        </p:nvSpPr>
        <p:spPr>
          <a:xfrm>
            <a:off x="2886077" y="1954420"/>
            <a:ext cx="1884416" cy="523220"/>
          </a:xfrm>
          <a:prstGeom prst="rect">
            <a:avLst/>
          </a:prstGeom>
          <a:noFill/>
        </p:spPr>
        <p:txBody>
          <a:bodyPr wrap="square" rtlCol="0">
            <a:spAutoFit/>
          </a:bodyPr>
          <a:lstStyle/>
          <a:p>
            <a:pPr algn="r"/>
            <a:r>
              <a:rPr lang="en-US" sz="1400" dirty="0"/>
              <a:t>Cover assy riding on FW spigot</a:t>
            </a:r>
          </a:p>
        </p:txBody>
      </p:sp>
      <p:sp>
        <p:nvSpPr>
          <p:cNvPr id="35" name="TextBox 34"/>
          <p:cNvSpPr txBox="1"/>
          <p:nvPr/>
        </p:nvSpPr>
        <p:spPr>
          <a:xfrm>
            <a:off x="3014271" y="2457977"/>
            <a:ext cx="2073150" cy="523220"/>
          </a:xfrm>
          <a:prstGeom prst="rect">
            <a:avLst/>
          </a:prstGeom>
          <a:noFill/>
        </p:spPr>
        <p:txBody>
          <a:bodyPr wrap="square" rtlCol="0">
            <a:spAutoFit/>
          </a:bodyPr>
          <a:lstStyle/>
          <a:p>
            <a:pPr algn="r"/>
            <a:r>
              <a:rPr lang="en-US" sz="1400" dirty="0"/>
              <a:t>Sequence tightening not followed in CA fitment</a:t>
            </a:r>
          </a:p>
        </p:txBody>
      </p:sp>
      <p:sp>
        <p:nvSpPr>
          <p:cNvPr id="36" name="TextBox 35"/>
          <p:cNvSpPr txBox="1"/>
          <p:nvPr/>
        </p:nvSpPr>
        <p:spPr>
          <a:xfrm>
            <a:off x="-224074" y="3190724"/>
            <a:ext cx="2073150" cy="523220"/>
          </a:xfrm>
          <a:prstGeom prst="rect">
            <a:avLst/>
          </a:prstGeom>
          <a:noFill/>
        </p:spPr>
        <p:txBody>
          <a:bodyPr wrap="square" rtlCol="0">
            <a:spAutoFit/>
          </a:bodyPr>
          <a:lstStyle/>
          <a:p>
            <a:pPr algn="r"/>
            <a:r>
              <a:rPr lang="en-US" sz="1400" dirty="0"/>
              <a:t>Clutch capacity not sufficient </a:t>
            </a:r>
          </a:p>
        </p:txBody>
      </p:sp>
      <p:sp>
        <p:nvSpPr>
          <p:cNvPr id="37" name="TextBox 36"/>
          <p:cNvSpPr txBox="1"/>
          <p:nvPr/>
        </p:nvSpPr>
        <p:spPr>
          <a:xfrm>
            <a:off x="9017453" y="4542043"/>
            <a:ext cx="2367643" cy="307777"/>
          </a:xfrm>
          <a:prstGeom prst="rect">
            <a:avLst/>
          </a:prstGeom>
          <a:noFill/>
        </p:spPr>
        <p:txBody>
          <a:bodyPr wrap="square" rtlCol="0">
            <a:spAutoFit/>
          </a:bodyPr>
          <a:lstStyle/>
          <a:p>
            <a:r>
              <a:rPr lang="en-US" sz="1400" dirty="0"/>
              <a:t>Overload in application</a:t>
            </a:r>
          </a:p>
        </p:txBody>
      </p:sp>
      <p:sp>
        <p:nvSpPr>
          <p:cNvPr id="38" name="TextBox 37"/>
          <p:cNvSpPr txBox="1"/>
          <p:nvPr/>
        </p:nvSpPr>
        <p:spPr>
          <a:xfrm>
            <a:off x="8914438" y="5032134"/>
            <a:ext cx="2367643" cy="307777"/>
          </a:xfrm>
          <a:prstGeom prst="rect">
            <a:avLst/>
          </a:prstGeom>
          <a:noFill/>
        </p:spPr>
        <p:txBody>
          <a:bodyPr wrap="square" rtlCol="0">
            <a:spAutoFit/>
          </a:bodyPr>
          <a:lstStyle/>
          <a:p>
            <a:r>
              <a:rPr lang="en-US" sz="1400" dirty="0"/>
              <a:t>Wheel spinning</a:t>
            </a:r>
          </a:p>
        </p:txBody>
      </p:sp>
      <p:sp>
        <p:nvSpPr>
          <p:cNvPr id="39" name="TextBox 38"/>
          <p:cNvSpPr txBox="1"/>
          <p:nvPr/>
        </p:nvSpPr>
        <p:spPr>
          <a:xfrm>
            <a:off x="5584525" y="4326600"/>
            <a:ext cx="1817762" cy="523220"/>
          </a:xfrm>
          <a:prstGeom prst="rect">
            <a:avLst/>
          </a:prstGeom>
          <a:noFill/>
        </p:spPr>
        <p:txBody>
          <a:bodyPr wrap="square" rtlCol="0">
            <a:spAutoFit/>
          </a:bodyPr>
          <a:lstStyle/>
          <a:p>
            <a:r>
              <a:rPr lang="en-US" sz="1400" dirty="0"/>
              <a:t>Leak in clutch hydraulic PTFC joint</a:t>
            </a:r>
          </a:p>
        </p:txBody>
      </p:sp>
      <p:sp>
        <p:nvSpPr>
          <p:cNvPr id="40" name="TextBox 39"/>
          <p:cNvSpPr txBox="1"/>
          <p:nvPr/>
        </p:nvSpPr>
        <p:spPr>
          <a:xfrm>
            <a:off x="1809429" y="4695931"/>
            <a:ext cx="2367643" cy="523220"/>
          </a:xfrm>
          <a:prstGeom prst="rect">
            <a:avLst/>
          </a:prstGeom>
          <a:noFill/>
        </p:spPr>
        <p:txBody>
          <a:bodyPr wrap="square" rtlCol="0">
            <a:spAutoFit/>
          </a:bodyPr>
          <a:lstStyle/>
          <a:p>
            <a:r>
              <a:rPr lang="en-US" sz="1400" dirty="0"/>
              <a:t>EOL testing machine calibration</a:t>
            </a:r>
          </a:p>
        </p:txBody>
      </p:sp>
      <p:sp>
        <p:nvSpPr>
          <p:cNvPr id="41" name="TextBox 40"/>
          <p:cNvSpPr txBox="1"/>
          <p:nvPr/>
        </p:nvSpPr>
        <p:spPr>
          <a:xfrm>
            <a:off x="1442206" y="5444420"/>
            <a:ext cx="2367643" cy="523220"/>
          </a:xfrm>
          <a:prstGeom prst="rect">
            <a:avLst/>
          </a:prstGeom>
          <a:noFill/>
        </p:spPr>
        <p:txBody>
          <a:bodyPr wrap="square" rtlCol="0">
            <a:spAutoFit/>
          </a:bodyPr>
          <a:lstStyle/>
          <a:p>
            <a:r>
              <a:rPr lang="en-US" sz="1400" dirty="0"/>
              <a:t>Calibration frequency not adhered</a:t>
            </a:r>
          </a:p>
        </p:txBody>
      </p:sp>
      <p:sp>
        <p:nvSpPr>
          <p:cNvPr id="42" name="TextBox 41"/>
          <p:cNvSpPr txBox="1"/>
          <p:nvPr/>
        </p:nvSpPr>
        <p:spPr>
          <a:xfrm>
            <a:off x="-80508" y="4149567"/>
            <a:ext cx="1991483" cy="523220"/>
          </a:xfrm>
          <a:prstGeom prst="rect">
            <a:avLst/>
          </a:prstGeom>
          <a:noFill/>
        </p:spPr>
        <p:txBody>
          <a:bodyPr wrap="square" rtlCol="0">
            <a:spAutoFit/>
          </a:bodyPr>
          <a:lstStyle/>
          <a:p>
            <a:pPr algn="r"/>
            <a:r>
              <a:rPr lang="en-US" sz="1400" dirty="0"/>
              <a:t>Wring program selection in EOL machine</a:t>
            </a:r>
          </a:p>
        </p:txBody>
      </p:sp>
      <p:sp>
        <p:nvSpPr>
          <p:cNvPr id="44" name="TextBox 43"/>
          <p:cNvSpPr txBox="1"/>
          <p:nvPr/>
        </p:nvSpPr>
        <p:spPr>
          <a:xfrm>
            <a:off x="3908516" y="3139036"/>
            <a:ext cx="1437834" cy="523220"/>
          </a:xfrm>
          <a:prstGeom prst="rect">
            <a:avLst/>
          </a:prstGeom>
          <a:noFill/>
        </p:spPr>
        <p:txBody>
          <a:bodyPr wrap="square" rtlCol="0">
            <a:spAutoFit/>
          </a:bodyPr>
          <a:lstStyle/>
          <a:p>
            <a:pPr algn="r"/>
            <a:r>
              <a:rPr lang="en-US" sz="1400" dirty="0"/>
              <a:t>Jerky fitment of GB with Engine</a:t>
            </a:r>
          </a:p>
        </p:txBody>
      </p:sp>
      <p:sp>
        <p:nvSpPr>
          <p:cNvPr id="45" name="TextBox 44"/>
          <p:cNvSpPr txBox="1"/>
          <p:nvPr/>
        </p:nvSpPr>
        <p:spPr>
          <a:xfrm>
            <a:off x="5236182" y="5063944"/>
            <a:ext cx="1817762" cy="523220"/>
          </a:xfrm>
          <a:prstGeom prst="rect">
            <a:avLst/>
          </a:prstGeom>
          <a:noFill/>
        </p:spPr>
        <p:txBody>
          <a:bodyPr wrap="square" rtlCol="0">
            <a:spAutoFit/>
          </a:bodyPr>
          <a:lstStyle/>
          <a:p>
            <a:r>
              <a:rPr lang="en-US" sz="1400" dirty="0"/>
              <a:t>Seal swell in clutch master cylinder</a:t>
            </a:r>
          </a:p>
        </p:txBody>
      </p:sp>
      <p:sp>
        <p:nvSpPr>
          <p:cNvPr id="46" name="TextBox 45"/>
          <p:cNvSpPr txBox="1"/>
          <p:nvPr/>
        </p:nvSpPr>
        <p:spPr>
          <a:xfrm>
            <a:off x="2188387" y="4040441"/>
            <a:ext cx="2367643" cy="307777"/>
          </a:xfrm>
          <a:prstGeom prst="rect">
            <a:avLst/>
          </a:prstGeom>
          <a:noFill/>
        </p:spPr>
        <p:txBody>
          <a:bodyPr wrap="square" rtlCol="0">
            <a:spAutoFit/>
          </a:bodyPr>
          <a:lstStyle/>
          <a:p>
            <a:r>
              <a:rPr lang="en-US" sz="1400" dirty="0"/>
              <a:t>Disc storage</a:t>
            </a:r>
          </a:p>
        </p:txBody>
      </p:sp>
      <p:sp>
        <p:nvSpPr>
          <p:cNvPr id="43" name="TextBox 42"/>
          <p:cNvSpPr txBox="1"/>
          <p:nvPr/>
        </p:nvSpPr>
        <p:spPr>
          <a:xfrm>
            <a:off x="1334879" y="2033435"/>
            <a:ext cx="1679392" cy="523220"/>
          </a:xfrm>
          <a:prstGeom prst="rect">
            <a:avLst/>
          </a:prstGeom>
          <a:noFill/>
        </p:spPr>
        <p:txBody>
          <a:bodyPr wrap="square" rtlCol="0">
            <a:spAutoFit/>
          </a:bodyPr>
          <a:lstStyle/>
          <a:p>
            <a:pPr>
              <a:spcAft>
                <a:spcPts val="0"/>
              </a:spcAft>
            </a:pPr>
            <a:r>
              <a:rPr lang="en-US" sz="1400" dirty="0">
                <a:solidFill>
                  <a:schemeClr val="dk1"/>
                </a:solidFill>
              </a:rPr>
              <a:t>Clutch insufficient friction surface</a:t>
            </a:r>
            <a:endParaRPr lang="en-IN" sz="1400" dirty="0">
              <a:solidFill>
                <a:schemeClr val="dk1"/>
              </a:solidFill>
            </a:endParaRPr>
          </a:p>
        </p:txBody>
      </p:sp>
      <p:sp>
        <p:nvSpPr>
          <p:cNvPr id="47" name="TextBox 46"/>
          <p:cNvSpPr txBox="1"/>
          <p:nvPr/>
        </p:nvSpPr>
        <p:spPr>
          <a:xfrm>
            <a:off x="1896195" y="2948067"/>
            <a:ext cx="2073150" cy="738664"/>
          </a:xfrm>
          <a:prstGeom prst="rect">
            <a:avLst/>
          </a:prstGeom>
          <a:noFill/>
        </p:spPr>
        <p:txBody>
          <a:bodyPr wrap="square" rtlCol="0">
            <a:spAutoFit/>
          </a:bodyPr>
          <a:lstStyle/>
          <a:p>
            <a:pPr>
              <a:spcAft>
                <a:spcPts val="0"/>
              </a:spcAft>
            </a:pPr>
            <a:r>
              <a:rPr lang="en-US" sz="1400" dirty="0">
                <a:solidFill>
                  <a:schemeClr val="dk1"/>
                </a:solidFill>
              </a:rPr>
              <a:t>Cushioned ceramic disc performance sustenance not effective </a:t>
            </a:r>
            <a:endParaRPr lang="en-IN" sz="1400" dirty="0">
              <a:solidFill>
                <a:schemeClr val="dk1"/>
              </a:solidFill>
            </a:endParaRPr>
          </a:p>
        </p:txBody>
      </p:sp>
    </p:spTree>
    <p:extLst>
      <p:ext uri="{BB962C8B-B14F-4D97-AF65-F5344CB8AC3E}">
        <p14:creationId xmlns:p14="http://schemas.microsoft.com/office/powerpoint/2010/main" val="3435102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6"/>
          <p:cNvSpPr txBox="1">
            <a:spLocks/>
          </p:cNvSpPr>
          <p:nvPr/>
        </p:nvSpPr>
        <p:spPr bwMode="auto">
          <a:xfrm>
            <a:off x="883408" y="91440"/>
            <a:ext cx="10398673"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GB" sz="2800" b="1" dirty="0" err="1">
                <a:solidFill>
                  <a:schemeClr val="tx1"/>
                </a:solidFill>
              </a:rPr>
              <a:t>Luk</a:t>
            </a:r>
            <a:r>
              <a:rPr lang="en-GB" sz="2800" b="1" dirty="0">
                <a:solidFill>
                  <a:schemeClr val="tx1"/>
                </a:solidFill>
              </a:rPr>
              <a:t> 395 Clutch burnt</a:t>
            </a:r>
          </a:p>
          <a:p>
            <a:pPr defTabSz="1207550">
              <a:defRPr/>
            </a:pPr>
            <a:r>
              <a:rPr lang="en-GB" sz="2800" b="1" dirty="0">
                <a:solidFill>
                  <a:srgbClr val="0000FF"/>
                </a:solidFill>
              </a:rPr>
              <a:t>Cause verification</a:t>
            </a:r>
          </a:p>
        </p:txBody>
      </p:sp>
      <p:graphicFrame>
        <p:nvGraphicFramePr>
          <p:cNvPr id="17" name="Table 16"/>
          <p:cNvGraphicFramePr>
            <a:graphicFrameLocks noGrp="1"/>
          </p:cNvGraphicFramePr>
          <p:nvPr>
            <p:extLst>
              <p:ext uri="{D42A27DB-BD31-4B8C-83A1-F6EECF244321}">
                <p14:modId xmlns:p14="http://schemas.microsoft.com/office/powerpoint/2010/main" val="2604146566"/>
              </p:ext>
            </p:extLst>
          </p:nvPr>
        </p:nvGraphicFramePr>
        <p:xfrm>
          <a:off x="88898" y="1291166"/>
          <a:ext cx="11602359" cy="5242560"/>
        </p:xfrm>
        <a:graphic>
          <a:graphicData uri="http://schemas.openxmlformats.org/drawingml/2006/table">
            <a:tbl>
              <a:tblPr firstRow="1" bandRow="1">
                <a:tableStyleId>{5C22544A-7EE6-4342-B048-85BDC9FD1C3A}</a:tableStyleId>
              </a:tblPr>
              <a:tblGrid>
                <a:gridCol w="564245">
                  <a:extLst>
                    <a:ext uri="{9D8B030D-6E8A-4147-A177-3AD203B41FA5}">
                      <a16:colId xmlns:a16="http://schemas.microsoft.com/office/drawing/2014/main" val="2395203935"/>
                    </a:ext>
                  </a:extLst>
                </a:gridCol>
                <a:gridCol w="910129">
                  <a:extLst>
                    <a:ext uri="{9D8B030D-6E8A-4147-A177-3AD203B41FA5}">
                      <a16:colId xmlns:a16="http://schemas.microsoft.com/office/drawing/2014/main" val="1920846026"/>
                    </a:ext>
                  </a:extLst>
                </a:gridCol>
                <a:gridCol w="3892552">
                  <a:extLst>
                    <a:ext uri="{9D8B030D-6E8A-4147-A177-3AD203B41FA5}">
                      <a16:colId xmlns:a16="http://schemas.microsoft.com/office/drawing/2014/main" val="3098250006"/>
                    </a:ext>
                  </a:extLst>
                </a:gridCol>
                <a:gridCol w="4945476">
                  <a:extLst>
                    <a:ext uri="{9D8B030D-6E8A-4147-A177-3AD203B41FA5}">
                      <a16:colId xmlns:a16="http://schemas.microsoft.com/office/drawing/2014/main" val="66565810"/>
                    </a:ext>
                  </a:extLst>
                </a:gridCol>
                <a:gridCol w="1289957">
                  <a:extLst>
                    <a:ext uri="{9D8B030D-6E8A-4147-A177-3AD203B41FA5}">
                      <a16:colId xmlns:a16="http://schemas.microsoft.com/office/drawing/2014/main" val="2169899969"/>
                    </a:ext>
                  </a:extLst>
                </a:gridCol>
              </a:tblGrid>
              <a:tr h="298428">
                <a:tc>
                  <a:txBody>
                    <a:bodyPr/>
                    <a:lstStyle/>
                    <a:p>
                      <a:r>
                        <a:rPr lang="en-US" sz="1400" dirty="0">
                          <a:solidFill>
                            <a:schemeClr val="tx1"/>
                          </a:solidFill>
                        </a:rPr>
                        <a:t>S.No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Category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Cause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Observation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Significance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87320258"/>
                  </a:ext>
                </a:extLst>
              </a:tr>
              <a:tr h="298428">
                <a:tc>
                  <a:txBody>
                    <a:bodyPr/>
                    <a:lstStyle/>
                    <a:p>
                      <a:pPr algn="ctr"/>
                      <a:r>
                        <a:rPr lang="en-US" sz="14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9">
                  <a:txBody>
                    <a:bodyPr/>
                    <a:lstStyle/>
                    <a:p>
                      <a:r>
                        <a:rPr lang="en-US" sz="1400" dirty="0">
                          <a:solidFill>
                            <a:schemeClr val="tx1"/>
                          </a:solidFill>
                        </a:rPr>
                        <a:t>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t>Cover assembly clamp 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Verified in failed part &amp;</a:t>
                      </a:r>
                      <a:r>
                        <a:rPr lang="en-US" sz="1400" baseline="0" dirty="0">
                          <a:solidFill>
                            <a:schemeClr val="tx1"/>
                          </a:solidFill>
                        </a:rPr>
                        <a:t> found ok</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2132228"/>
                  </a:ext>
                </a:extLst>
              </a:tr>
              <a:tr h="298428">
                <a:tc>
                  <a:txBody>
                    <a:bodyPr/>
                    <a:lstStyle/>
                    <a:p>
                      <a:pPr algn="ctr"/>
                      <a:r>
                        <a:rPr lang="en-US" sz="14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Pressure plate material</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Verified in failed part &amp;</a:t>
                      </a:r>
                      <a:r>
                        <a:rPr lang="en-US" sz="1400" baseline="0" dirty="0">
                          <a:solidFill>
                            <a:schemeClr val="tx1"/>
                          </a:solidFill>
                        </a:rPr>
                        <a:t> found ok</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5696766"/>
                  </a:ext>
                </a:extLst>
              </a:tr>
              <a:tr h="298428">
                <a:tc>
                  <a:txBody>
                    <a:bodyPr/>
                    <a:lstStyle/>
                    <a:p>
                      <a:pPr algn="ctr"/>
                      <a:r>
                        <a:rPr lang="en-US" sz="1400"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Pressure plate hardness</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Verified in failed part &amp;</a:t>
                      </a:r>
                      <a:r>
                        <a:rPr lang="en-US" sz="1400" baseline="0" dirty="0">
                          <a:solidFill>
                            <a:schemeClr val="tx1"/>
                          </a:solidFill>
                        </a:rPr>
                        <a:t> found ok</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6707133"/>
                  </a:ext>
                </a:extLst>
              </a:tr>
              <a:tr h="298428">
                <a:tc>
                  <a:txBody>
                    <a:bodyPr/>
                    <a:lstStyle/>
                    <a:p>
                      <a:pPr algn="ctr"/>
                      <a:r>
                        <a:rPr lang="en-US" sz="1400"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4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Pressure plate lift</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Verified in failed part &amp;</a:t>
                      </a:r>
                      <a:r>
                        <a:rPr lang="en-US" sz="1400" baseline="0" dirty="0">
                          <a:solidFill>
                            <a:schemeClr val="tx1"/>
                          </a:solidFill>
                        </a:rPr>
                        <a:t> found ok</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1631756"/>
                  </a:ext>
                </a:extLst>
              </a:tr>
              <a:tr h="298428">
                <a:tc>
                  <a:txBody>
                    <a:bodyPr/>
                    <a:lstStyle/>
                    <a:p>
                      <a:pPr algn="ctr"/>
                      <a:r>
                        <a:rPr lang="en-US" sz="1400"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t>Disc cushion deflection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Verified in failed part &amp;</a:t>
                      </a:r>
                      <a:r>
                        <a:rPr lang="en-US" sz="1400" baseline="0" dirty="0">
                          <a:solidFill>
                            <a:schemeClr val="tx1"/>
                          </a:solidFill>
                        </a:rPr>
                        <a:t> found ok</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4915766"/>
                  </a:ext>
                </a:extLst>
              </a:tr>
              <a:tr h="298428">
                <a:tc>
                  <a:txBody>
                    <a:bodyPr/>
                    <a:lstStyle/>
                    <a:p>
                      <a:pPr algn="ctr"/>
                      <a:r>
                        <a:rPr lang="en-US" sz="1400"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t>Disc cushion segment hardness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Verified in failed part &amp;</a:t>
                      </a:r>
                      <a:r>
                        <a:rPr lang="en-US" sz="1400" baseline="0" dirty="0">
                          <a:solidFill>
                            <a:schemeClr val="tx1"/>
                          </a:solidFill>
                        </a:rPr>
                        <a:t> found ok</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6382"/>
                  </a:ext>
                </a:extLst>
              </a:tr>
              <a:tr h="298428">
                <a:tc>
                  <a:txBody>
                    <a:bodyPr/>
                    <a:lstStyle/>
                    <a:p>
                      <a:pPr algn="ctr"/>
                      <a:r>
                        <a:rPr lang="en-US" sz="1400"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t>Disc cushion segment 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Verified in failed part &amp;</a:t>
                      </a:r>
                      <a:r>
                        <a:rPr lang="en-US" sz="1400" baseline="0" dirty="0">
                          <a:solidFill>
                            <a:schemeClr val="tx1"/>
                          </a:solidFill>
                        </a:rPr>
                        <a:t> found ok</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758880"/>
                  </a:ext>
                </a:extLst>
              </a:tr>
              <a:tr h="298428">
                <a:tc>
                  <a:txBody>
                    <a:bodyPr/>
                    <a:lstStyle/>
                    <a:p>
                      <a:pPr algn="ctr"/>
                      <a:r>
                        <a:rPr lang="en-US" sz="1400"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t>Disc clamped thickness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Verified in failed part &amp;</a:t>
                      </a:r>
                      <a:r>
                        <a:rPr lang="en-US" sz="1400" baseline="0" dirty="0">
                          <a:solidFill>
                            <a:schemeClr val="tx1"/>
                          </a:solidFill>
                        </a:rPr>
                        <a:t> found ok</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3571073"/>
                  </a:ext>
                </a:extLst>
              </a:tr>
              <a:tr h="245284">
                <a:tc>
                  <a:txBody>
                    <a:bodyPr/>
                    <a:lstStyle/>
                    <a:p>
                      <a:pPr algn="ctr"/>
                      <a:r>
                        <a:rPr lang="en-US" sz="1400" dirty="0">
                          <a:solidFill>
                            <a:schemeClr val="tx1"/>
                          </a:solidFil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t>Fulcrum ring position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Verified in failed part &amp;</a:t>
                      </a:r>
                      <a:r>
                        <a:rPr lang="en-US" sz="1400" baseline="0" dirty="0">
                          <a:solidFill>
                            <a:schemeClr val="tx1"/>
                          </a:solidFill>
                        </a:rPr>
                        <a:t> found ok</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6026162"/>
                  </a:ext>
                </a:extLst>
              </a:tr>
              <a:tr h="298428">
                <a:tc>
                  <a:txBody>
                    <a:bodyPr/>
                    <a:lstStyle/>
                    <a:p>
                      <a:pPr algn="ctr"/>
                      <a:r>
                        <a:rPr lang="en-US" sz="1400" dirty="0">
                          <a:solidFill>
                            <a:schemeClr val="tx1"/>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r>
                        <a:rPr lang="en-US" sz="1400" dirty="0">
                          <a:solidFill>
                            <a:schemeClr val="tx1"/>
                          </a:solidFill>
                        </a:rPr>
                        <a:t>Assembly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t>Cover assy riding on FW spigot (</a:t>
                      </a:r>
                      <a:r>
                        <a:rPr lang="en-US" sz="1400" dirty="0" err="1"/>
                        <a:t>Luk</a:t>
                      </a:r>
                      <a:r>
                        <a:rPr lang="en-US" sz="1400" dirty="0"/>
                        <a:t> 395)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CA riding on spigot observed in few cases during 2021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1858286"/>
                  </a:ext>
                </a:extLst>
              </a:tr>
              <a:tr h="298428">
                <a:tc>
                  <a:txBody>
                    <a:bodyPr/>
                    <a:lstStyle/>
                    <a:p>
                      <a:pPr algn="ctr"/>
                      <a:r>
                        <a:rPr lang="en-US" sz="1400" dirty="0">
                          <a:solidFill>
                            <a:schemeClr val="tx1"/>
                          </a:solidFill>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4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t>Sequence tightening not followed in CA fitment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Inconsistency in adherence to sequence tightening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0509782"/>
                  </a:ext>
                </a:extLst>
              </a:tr>
              <a:tr h="416982">
                <a:tc>
                  <a:txBody>
                    <a:bodyPr/>
                    <a:lstStyle/>
                    <a:p>
                      <a:pPr algn="ctr"/>
                      <a:r>
                        <a:rPr lang="en-US" sz="1400" dirty="0">
                          <a:solidFill>
                            <a:schemeClr val="tx1"/>
                          </a:solidFill>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t>Jerky fitment of GB with Engine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During Process study at H2, 3 out of</a:t>
                      </a:r>
                      <a:r>
                        <a:rPr lang="en-US" sz="1400" baseline="0" dirty="0">
                          <a:solidFill>
                            <a:schemeClr val="tx1"/>
                          </a:solidFill>
                        </a:rPr>
                        <a:t> 16 assembly found with jerky fitment</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6120933"/>
                  </a:ext>
                </a:extLst>
              </a:tr>
              <a:tr h="416982">
                <a:tc>
                  <a:txBody>
                    <a:bodyPr/>
                    <a:lstStyle/>
                    <a:p>
                      <a:pPr algn="ctr"/>
                      <a:r>
                        <a:rPr lang="en-US" sz="1400" dirty="0">
                          <a:solidFill>
                            <a:schemeClr val="tx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r>
                        <a:rPr lang="en-US" sz="1400" dirty="0">
                          <a:solidFill>
                            <a:schemeClr val="tx1"/>
                          </a:solidFill>
                        </a:rPr>
                        <a:t>Design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400" kern="1200" dirty="0">
                          <a:solidFill>
                            <a:schemeClr val="dk1"/>
                          </a:solidFill>
                          <a:latin typeface="+mn-lt"/>
                          <a:ea typeface="+mn-ea"/>
                          <a:cs typeface="+mn-cs"/>
                        </a:rPr>
                        <a:t>Clutch insufficient friction surface</a:t>
                      </a:r>
                      <a:endParaRPr lang="en-IN" sz="1400" kern="1200" dirty="0">
                        <a:solidFill>
                          <a:schemeClr val="dk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400" kern="1200" dirty="0">
                          <a:solidFill>
                            <a:schemeClr val="dk1"/>
                          </a:solidFill>
                          <a:latin typeface="+mn-lt"/>
                          <a:ea typeface="+mn-ea"/>
                          <a:cs typeface="+mn-cs"/>
                        </a:rPr>
                        <a:t>Friction surface not sufficient for higher HP (Engine power)/ Torque &amp; higher tonnage applications. And clutch heat FOS not meeting the requirement in overload condition</a:t>
                      </a:r>
                      <a:endParaRPr lang="en-IN" sz="1400" kern="1200" dirty="0">
                        <a:solidFill>
                          <a:schemeClr val="dk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400" kern="1200" dirty="0">
                          <a:solidFill>
                            <a:schemeClr val="dk1"/>
                          </a:solidFill>
                          <a:latin typeface="+mn-lt"/>
                          <a:ea typeface="+mn-ea"/>
                          <a:cs typeface="+mn-cs"/>
                        </a:rPr>
                        <a:t>Yes</a:t>
                      </a:r>
                      <a:endParaRPr lang="en-IN" sz="1400" kern="1200" dirty="0">
                        <a:solidFill>
                          <a:schemeClr val="dk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0201733"/>
                  </a:ext>
                </a:extLst>
              </a:tr>
              <a:tr h="416982">
                <a:tc>
                  <a:txBody>
                    <a:bodyPr/>
                    <a:lstStyle/>
                    <a:p>
                      <a:pPr algn="ctr"/>
                      <a:r>
                        <a:rPr lang="en-US" sz="1400" dirty="0">
                          <a:solidFill>
                            <a:schemeClr val="tx1"/>
                          </a:solidFill>
                        </a:rPr>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400" kern="1200" dirty="0">
                          <a:solidFill>
                            <a:schemeClr val="dk1"/>
                          </a:solidFill>
                          <a:latin typeface="+mn-lt"/>
                          <a:ea typeface="+mn-ea"/>
                          <a:cs typeface="+mn-cs"/>
                        </a:rPr>
                        <a:t>Cushioned ceramic disc performance sustenance not effective </a:t>
                      </a:r>
                      <a:endParaRPr lang="en-IN" sz="1400" kern="1200" dirty="0">
                        <a:solidFill>
                          <a:schemeClr val="dk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400" kern="1200" dirty="0">
                          <a:solidFill>
                            <a:schemeClr val="dk1"/>
                          </a:solidFill>
                          <a:latin typeface="+mn-lt"/>
                          <a:ea typeface="+mn-ea"/>
                          <a:cs typeface="+mn-cs"/>
                        </a:rPr>
                        <a:t>Cushion segment deformation/ bend observed due to thermal load</a:t>
                      </a:r>
                      <a:endParaRPr lang="en-IN" sz="1400" kern="1200" dirty="0">
                        <a:solidFill>
                          <a:schemeClr val="dk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400" kern="1200" dirty="0">
                          <a:solidFill>
                            <a:schemeClr val="dk1"/>
                          </a:solidFill>
                          <a:latin typeface="+mn-lt"/>
                          <a:ea typeface="+mn-ea"/>
                          <a:cs typeface="+mn-cs"/>
                        </a:rPr>
                        <a:t>Yes</a:t>
                      </a:r>
                      <a:endParaRPr lang="en-IN" sz="1400" kern="1200" dirty="0">
                        <a:solidFill>
                          <a:schemeClr val="dk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813473"/>
                  </a:ext>
                </a:extLst>
              </a:tr>
            </a:tbl>
          </a:graphicData>
        </a:graphic>
      </p:graphicFrame>
      <p:sp>
        <p:nvSpPr>
          <p:cNvPr id="5" name="Right Arrow 4">
            <a:hlinkClick r:id="rId2" action="ppaction://hlinksldjump"/>
          </p:cNvPr>
          <p:cNvSpPr/>
          <p:nvPr/>
        </p:nvSpPr>
        <p:spPr>
          <a:xfrm>
            <a:off x="11716059" y="2569647"/>
            <a:ext cx="359572" cy="327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ight Arrow 30">
            <a:hlinkClick r:id="rId3" action="ppaction://hlinksldjump"/>
          </p:cNvPr>
          <p:cNvSpPr/>
          <p:nvPr/>
        </p:nvSpPr>
        <p:spPr>
          <a:xfrm>
            <a:off x="11832428" y="4343638"/>
            <a:ext cx="359572" cy="327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85555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6"/>
          <p:cNvSpPr txBox="1">
            <a:spLocks/>
          </p:cNvSpPr>
          <p:nvPr/>
        </p:nvSpPr>
        <p:spPr bwMode="auto">
          <a:xfrm>
            <a:off x="883408" y="91440"/>
            <a:ext cx="10398673"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GB" sz="2800" b="1" dirty="0" err="1">
                <a:solidFill>
                  <a:schemeClr val="tx1"/>
                </a:solidFill>
              </a:rPr>
              <a:t>Luk</a:t>
            </a:r>
            <a:r>
              <a:rPr lang="en-GB" sz="2800" b="1" dirty="0">
                <a:solidFill>
                  <a:schemeClr val="tx1"/>
                </a:solidFill>
              </a:rPr>
              <a:t> 395 Clutch burnt</a:t>
            </a:r>
          </a:p>
          <a:p>
            <a:pPr defTabSz="1207550">
              <a:defRPr/>
            </a:pPr>
            <a:r>
              <a:rPr lang="en-GB" sz="2800" b="1" dirty="0">
                <a:solidFill>
                  <a:srgbClr val="0000FF"/>
                </a:solidFill>
              </a:rPr>
              <a:t>Cause verification</a:t>
            </a:r>
          </a:p>
        </p:txBody>
      </p:sp>
      <p:graphicFrame>
        <p:nvGraphicFramePr>
          <p:cNvPr id="15" name="Table 14"/>
          <p:cNvGraphicFramePr>
            <a:graphicFrameLocks noGrp="1"/>
          </p:cNvGraphicFramePr>
          <p:nvPr/>
        </p:nvGraphicFramePr>
        <p:xfrm>
          <a:off x="88898" y="1291166"/>
          <a:ext cx="11602359" cy="5171440"/>
        </p:xfrm>
        <a:graphic>
          <a:graphicData uri="http://schemas.openxmlformats.org/drawingml/2006/table">
            <a:tbl>
              <a:tblPr firstRow="1" bandRow="1">
                <a:tableStyleId>{5C22544A-7EE6-4342-B048-85BDC9FD1C3A}</a:tableStyleId>
              </a:tblPr>
              <a:tblGrid>
                <a:gridCol w="564245">
                  <a:extLst>
                    <a:ext uri="{9D8B030D-6E8A-4147-A177-3AD203B41FA5}">
                      <a16:colId xmlns:a16="http://schemas.microsoft.com/office/drawing/2014/main" val="2395203935"/>
                    </a:ext>
                  </a:extLst>
                </a:gridCol>
                <a:gridCol w="1012371">
                  <a:extLst>
                    <a:ext uri="{9D8B030D-6E8A-4147-A177-3AD203B41FA5}">
                      <a16:colId xmlns:a16="http://schemas.microsoft.com/office/drawing/2014/main" val="1920846026"/>
                    </a:ext>
                  </a:extLst>
                </a:gridCol>
                <a:gridCol w="3301122">
                  <a:extLst>
                    <a:ext uri="{9D8B030D-6E8A-4147-A177-3AD203B41FA5}">
                      <a16:colId xmlns:a16="http://schemas.microsoft.com/office/drawing/2014/main" val="3098250006"/>
                    </a:ext>
                  </a:extLst>
                </a:gridCol>
                <a:gridCol w="5434664">
                  <a:extLst>
                    <a:ext uri="{9D8B030D-6E8A-4147-A177-3AD203B41FA5}">
                      <a16:colId xmlns:a16="http://schemas.microsoft.com/office/drawing/2014/main" val="66565810"/>
                    </a:ext>
                  </a:extLst>
                </a:gridCol>
                <a:gridCol w="1289957">
                  <a:extLst>
                    <a:ext uri="{9D8B030D-6E8A-4147-A177-3AD203B41FA5}">
                      <a16:colId xmlns:a16="http://schemas.microsoft.com/office/drawing/2014/main" val="2169899969"/>
                    </a:ext>
                  </a:extLst>
                </a:gridCol>
              </a:tblGrid>
              <a:tr h="370840">
                <a:tc>
                  <a:txBody>
                    <a:bodyPr/>
                    <a:lstStyle/>
                    <a:p>
                      <a:r>
                        <a:rPr lang="en-US" sz="1400" dirty="0">
                          <a:solidFill>
                            <a:schemeClr val="tx1"/>
                          </a:solidFill>
                        </a:rPr>
                        <a:t>S.No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Category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Cause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Observation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Significance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87320258"/>
                  </a:ext>
                </a:extLst>
              </a:tr>
              <a:tr h="370840">
                <a:tc>
                  <a:txBody>
                    <a:bodyPr/>
                    <a:lstStyle/>
                    <a:p>
                      <a:pPr algn="ctr"/>
                      <a:r>
                        <a:rPr lang="en-US" sz="1400" dirty="0">
                          <a:solidFill>
                            <a:schemeClr val="tx1"/>
                          </a:solidFill>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Design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400" kern="1200" dirty="0">
                          <a:solidFill>
                            <a:schemeClr val="dk1"/>
                          </a:solidFill>
                          <a:latin typeface="+mn-lt"/>
                          <a:ea typeface="+mn-ea"/>
                          <a:cs typeface="+mn-cs"/>
                        </a:rPr>
                        <a:t>Inadequate clutch size </a:t>
                      </a:r>
                      <a:endParaRPr lang="en-IN" sz="1400" kern="1200" dirty="0">
                        <a:solidFill>
                          <a:schemeClr val="dk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400" kern="1200" dirty="0">
                          <a:solidFill>
                            <a:schemeClr val="dk1"/>
                          </a:solidFill>
                          <a:latin typeface="+mn-lt"/>
                          <a:ea typeface="+mn-ea"/>
                          <a:cs typeface="+mn-cs"/>
                        </a:rPr>
                        <a:t>FOS in FGR not meeting the requirement (</a:t>
                      </a:r>
                      <a:r>
                        <a:rPr lang="en-US" sz="1400" kern="1200" dirty="0" err="1">
                          <a:solidFill>
                            <a:schemeClr val="dk1"/>
                          </a:solidFill>
                          <a:latin typeface="+mn-lt"/>
                          <a:ea typeface="+mn-ea"/>
                          <a:cs typeface="+mn-cs"/>
                        </a:rPr>
                        <a:t>Luk</a:t>
                      </a:r>
                      <a:r>
                        <a:rPr lang="en-US" sz="1400" kern="1200" dirty="0">
                          <a:solidFill>
                            <a:schemeClr val="dk1"/>
                          </a:solidFill>
                          <a:latin typeface="+mn-lt"/>
                          <a:ea typeface="+mn-ea"/>
                          <a:cs typeface="+mn-cs"/>
                        </a:rPr>
                        <a:t> 395) in overload condition.</a:t>
                      </a:r>
                      <a:endParaRPr lang="en-IN" sz="1400" kern="1200" dirty="0">
                        <a:solidFill>
                          <a:schemeClr val="dk1"/>
                        </a:solidFill>
                        <a:latin typeface="+mn-lt"/>
                        <a:ea typeface="+mn-ea"/>
                        <a:cs typeface="+mn-cs"/>
                      </a:endParaRPr>
                    </a:p>
                    <a:p>
                      <a:pPr>
                        <a:spcAft>
                          <a:spcPts val="0"/>
                        </a:spcAft>
                      </a:pPr>
                      <a:r>
                        <a:rPr lang="en-US" sz="1400" kern="1200" dirty="0">
                          <a:solidFill>
                            <a:schemeClr val="dk1"/>
                          </a:solidFill>
                          <a:latin typeface="+mn-lt"/>
                          <a:ea typeface="+mn-ea"/>
                          <a:cs typeface="+mn-cs"/>
                        </a:rPr>
                        <a:t>Also Bench marking study reveals usage of 430 </a:t>
                      </a:r>
                      <a:r>
                        <a:rPr lang="en-US" sz="1400" kern="1200" dirty="0" err="1">
                          <a:solidFill>
                            <a:schemeClr val="dk1"/>
                          </a:solidFill>
                          <a:latin typeface="+mn-lt"/>
                          <a:ea typeface="+mn-ea"/>
                          <a:cs typeface="+mn-cs"/>
                        </a:rPr>
                        <a:t>dia</a:t>
                      </a:r>
                      <a:r>
                        <a:rPr lang="en-US" sz="1400" kern="1200" dirty="0">
                          <a:solidFill>
                            <a:schemeClr val="dk1"/>
                          </a:solidFill>
                          <a:latin typeface="+mn-lt"/>
                          <a:ea typeface="+mn-ea"/>
                          <a:cs typeface="+mn-cs"/>
                        </a:rPr>
                        <a:t> clutch in majority of 250 HP Tippers in Competition vehicles </a:t>
                      </a:r>
                      <a:endParaRPr lang="en-IN" sz="1400" kern="1200" dirty="0">
                        <a:solidFill>
                          <a:schemeClr val="dk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400" kern="1200" dirty="0">
                          <a:solidFill>
                            <a:schemeClr val="dk1"/>
                          </a:solidFill>
                          <a:latin typeface="+mn-lt"/>
                          <a:ea typeface="+mn-ea"/>
                          <a:cs typeface="+mn-cs"/>
                        </a:rPr>
                        <a:t>Yes</a:t>
                      </a:r>
                      <a:endParaRPr lang="en-IN" sz="1400" kern="1200" dirty="0">
                        <a:solidFill>
                          <a:schemeClr val="dk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0709837"/>
                  </a:ext>
                </a:extLst>
              </a:tr>
              <a:tr h="370840">
                <a:tc>
                  <a:txBody>
                    <a:bodyPr/>
                    <a:lstStyle/>
                    <a:p>
                      <a:pPr algn="ctr"/>
                      <a:r>
                        <a:rPr lang="en-US" sz="1400" dirty="0">
                          <a:solidFill>
                            <a:schemeClr val="tx1"/>
                          </a:solidFill>
                        </a:rPr>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r>
                        <a:rPr lang="en-US" sz="1400" dirty="0">
                          <a:solidFill>
                            <a:schemeClr val="tx1"/>
                          </a:solidFill>
                        </a:rPr>
                        <a:t>Supplier process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t>EOL testing machine calibration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During</a:t>
                      </a:r>
                      <a:r>
                        <a:rPr lang="en-US" sz="1400" baseline="0" dirty="0">
                          <a:solidFill>
                            <a:schemeClr val="tx1"/>
                          </a:solidFill>
                        </a:rPr>
                        <a:t> process audit, calibration issue observed in machine</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5696766"/>
                  </a:ext>
                </a:extLst>
              </a:tr>
              <a:tr h="370840">
                <a:tc>
                  <a:txBody>
                    <a:bodyPr/>
                    <a:lstStyle/>
                    <a:p>
                      <a:pPr algn="ctr"/>
                      <a:r>
                        <a:rPr lang="en-US" sz="1400" dirty="0">
                          <a:solidFill>
                            <a:schemeClr val="tx1"/>
                          </a:solidFill>
                        </a:rPr>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t>Wring program selection in EOL machine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Found ok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6707133"/>
                  </a:ext>
                </a:extLst>
              </a:tr>
              <a:tr h="370840">
                <a:tc>
                  <a:txBody>
                    <a:bodyPr/>
                    <a:lstStyle/>
                    <a:p>
                      <a:pPr algn="ctr"/>
                      <a:r>
                        <a:rPr lang="en-US" sz="1400" dirty="0">
                          <a:solidFill>
                            <a:schemeClr val="tx1"/>
                          </a:solidFill>
                        </a:rPr>
                        <a:t>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Calibration frequency not adhered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Earlier calibration record verified and found ok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6382"/>
                  </a:ext>
                </a:extLst>
              </a:tr>
              <a:tr h="370840">
                <a:tc>
                  <a:txBody>
                    <a:bodyPr/>
                    <a:lstStyle/>
                    <a:p>
                      <a:pPr algn="ctr"/>
                      <a:r>
                        <a:rPr lang="en-US" sz="1400" dirty="0">
                          <a:solidFill>
                            <a:schemeClr val="tx1"/>
                          </a:solidFill>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r>
                        <a:rPr lang="en-US" sz="1400" dirty="0">
                          <a:solidFill>
                            <a:schemeClr val="tx1"/>
                          </a:solidFill>
                        </a:rPr>
                        <a:t>Clutch actuation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t>Leak in clutch hydraulic PTFC joint (380&amp; 395)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400" kern="1200" dirty="0">
                          <a:solidFill>
                            <a:schemeClr val="dk1"/>
                          </a:solidFill>
                          <a:latin typeface="+mn-lt"/>
                          <a:ea typeface="+mn-ea"/>
                          <a:cs typeface="+mn-cs"/>
                        </a:rPr>
                        <a:t>Clutch actuation failures observed due to PTFC joints leak during 2021. Corrective action taken for the same. However 71% of clutch burnt cases are without clutch actuation related attention</a:t>
                      </a:r>
                      <a:endParaRPr lang="en-IN" sz="1400" kern="1200" dirty="0">
                        <a:solidFill>
                          <a:schemeClr val="dk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758880"/>
                  </a:ext>
                </a:extLst>
              </a:tr>
              <a:tr h="370840">
                <a:tc>
                  <a:txBody>
                    <a:bodyPr/>
                    <a:lstStyle/>
                    <a:p>
                      <a:pPr algn="ctr"/>
                      <a:r>
                        <a:rPr lang="en-US" sz="1400" dirty="0">
                          <a:solidFill>
                            <a:schemeClr val="tx1"/>
                          </a:solidFill>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t>Seal swell in clutch master cylinder (380&amp;395)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400" kern="1200" dirty="0">
                          <a:solidFill>
                            <a:schemeClr val="dk1"/>
                          </a:solidFill>
                          <a:latin typeface="+mn-lt"/>
                          <a:ea typeface="+mn-ea"/>
                          <a:cs typeface="+mn-cs"/>
                        </a:rPr>
                        <a:t>Clutch actuation failures observed due Master cylinder seal swell observed during 2021. Corrective action taken for the same. However 71% of clutch burnt cases are without clutch actuation related attention</a:t>
                      </a:r>
                      <a:endParaRPr lang="en-IN" sz="1400" kern="1200" dirty="0">
                        <a:solidFill>
                          <a:schemeClr val="dk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3571073"/>
                  </a:ext>
                </a:extLst>
              </a:tr>
              <a:tr h="370840">
                <a:tc>
                  <a:txBody>
                    <a:bodyPr/>
                    <a:lstStyle/>
                    <a:p>
                      <a:pPr algn="ctr"/>
                      <a:r>
                        <a:rPr lang="en-US" sz="1400" dirty="0">
                          <a:solidFill>
                            <a:schemeClr val="tx1"/>
                          </a:solidFill>
                        </a:rPr>
                        <a:t>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r>
                        <a:rPr lang="en-US" sz="1400" dirty="0">
                          <a:solidFill>
                            <a:schemeClr val="tx1"/>
                          </a:solidFill>
                        </a:rPr>
                        <a:t>Application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t>Overload in application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Field study / I alert study carried out and overload/ wheel spin/ clutch riding 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6026162"/>
                  </a:ext>
                </a:extLst>
              </a:tr>
              <a:tr h="370840">
                <a:tc>
                  <a:txBody>
                    <a:bodyPr/>
                    <a:lstStyle/>
                    <a:p>
                      <a:pPr algn="ctr"/>
                      <a:r>
                        <a:rPr lang="en-US" sz="1400" dirty="0">
                          <a:solidFill>
                            <a:schemeClr val="tx1"/>
                          </a:solidFill>
                        </a:rPr>
                        <a:t>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t>Wheel spinning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Field</a:t>
                      </a:r>
                      <a:r>
                        <a:rPr lang="en-US" sz="1400" baseline="0" dirty="0">
                          <a:solidFill>
                            <a:schemeClr val="tx1"/>
                          </a:solidFill>
                        </a:rPr>
                        <a:t> study / I alert study carried out and  frequent wheel spin/ clutch riding observed</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1858286"/>
                  </a:ext>
                </a:extLst>
              </a:tr>
              <a:tr h="370840">
                <a:tc>
                  <a:txBody>
                    <a:bodyPr/>
                    <a:lstStyle/>
                    <a:p>
                      <a:pPr algn="ctr"/>
                      <a:r>
                        <a:rPr lang="en-US" sz="1400" dirty="0">
                          <a:solidFill>
                            <a:schemeClr val="tx1"/>
                          </a:solidFill>
                        </a:rPr>
                        <a:t>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t>Clutch</a:t>
                      </a:r>
                      <a:r>
                        <a:rPr lang="en-US" sz="1400" baseline="0" dirty="0"/>
                        <a:t> burnt cases are not to be entertained under warranty as per Policy</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Clutch burnt</a:t>
                      </a:r>
                      <a:r>
                        <a:rPr lang="en-US" sz="1400" baseline="0" dirty="0">
                          <a:solidFill>
                            <a:schemeClr val="tx1"/>
                          </a:solidFill>
                        </a:rPr>
                        <a:t> cases are being booked under standard warranty. Competition bench marking reveals no warranty is being given for burnt cases</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en-US" sz="14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9308275"/>
                  </a:ext>
                </a:extLst>
              </a:tr>
            </a:tbl>
          </a:graphicData>
        </a:graphic>
      </p:graphicFrame>
      <p:sp>
        <p:nvSpPr>
          <p:cNvPr id="25" name="Right Arrow 24">
            <a:hlinkClick r:id="rId2" action="ppaction://hlinksldjump"/>
          </p:cNvPr>
          <p:cNvSpPr/>
          <p:nvPr/>
        </p:nvSpPr>
        <p:spPr>
          <a:xfrm>
            <a:off x="11691257" y="1950577"/>
            <a:ext cx="359572" cy="327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ight Arrow 25">
            <a:hlinkClick r:id="rId3" action="ppaction://hlinksldjump"/>
          </p:cNvPr>
          <p:cNvSpPr/>
          <p:nvPr/>
        </p:nvSpPr>
        <p:spPr>
          <a:xfrm>
            <a:off x="11773209" y="3600857"/>
            <a:ext cx="359572" cy="327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ight Arrow 26">
            <a:hlinkClick r:id="rId4" action="ppaction://hlinksldjump"/>
          </p:cNvPr>
          <p:cNvSpPr/>
          <p:nvPr/>
        </p:nvSpPr>
        <p:spPr>
          <a:xfrm>
            <a:off x="11773209" y="4262367"/>
            <a:ext cx="359572" cy="327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ight Arrow 27">
            <a:hlinkClick r:id="rId5" action="ppaction://hlinksldjump"/>
          </p:cNvPr>
          <p:cNvSpPr/>
          <p:nvPr/>
        </p:nvSpPr>
        <p:spPr>
          <a:xfrm>
            <a:off x="11778158" y="5251138"/>
            <a:ext cx="359572" cy="327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ight Arrow 9">
            <a:hlinkClick r:id="rId6" action="ppaction://hlinksldjump"/>
          </p:cNvPr>
          <p:cNvSpPr/>
          <p:nvPr/>
        </p:nvSpPr>
        <p:spPr>
          <a:xfrm>
            <a:off x="11847003" y="5912650"/>
            <a:ext cx="359572" cy="327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65974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6"/>
          <p:cNvSpPr txBox="1">
            <a:spLocks/>
          </p:cNvSpPr>
          <p:nvPr/>
        </p:nvSpPr>
        <p:spPr bwMode="auto">
          <a:xfrm>
            <a:off x="883408" y="91440"/>
            <a:ext cx="10398673"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GB" sz="2800" b="1" dirty="0" err="1">
                <a:solidFill>
                  <a:schemeClr val="tx1"/>
                </a:solidFill>
              </a:rPr>
              <a:t>Setco</a:t>
            </a:r>
            <a:r>
              <a:rPr lang="en-GB" sz="2800" b="1" dirty="0">
                <a:solidFill>
                  <a:schemeClr val="tx1"/>
                </a:solidFill>
              </a:rPr>
              <a:t> 395 </a:t>
            </a:r>
            <a:r>
              <a:rPr lang="en-GB" sz="2800" b="1" dirty="0" err="1">
                <a:solidFill>
                  <a:schemeClr val="tx1"/>
                </a:solidFill>
              </a:rPr>
              <a:t>dia</a:t>
            </a:r>
            <a:r>
              <a:rPr lang="en-GB" sz="2800" b="1" dirty="0">
                <a:solidFill>
                  <a:schemeClr val="tx1"/>
                </a:solidFill>
              </a:rPr>
              <a:t> clutch failures – Retro fitted</a:t>
            </a:r>
          </a:p>
        </p:txBody>
      </p:sp>
      <p:graphicFrame>
        <p:nvGraphicFramePr>
          <p:cNvPr id="2" name="Table 1"/>
          <p:cNvGraphicFramePr>
            <a:graphicFrameLocks noGrp="1"/>
          </p:cNvGraphicFramePr>
          <p:nvPr>
            <p:extLst>
              <p:ext uri="{D42A27DB-BD31-4B8C-83A1-F6EECF244321}">
                <p14:modId xmlns:p14="http://schemas.microsoft.com/office/powerpoint/2010/main" val="3787053375"/>
              </p:ext>
            </p:extLst>
          </p:nvPr>
        </p:nvGraphicFramePr>
        <p:xfrm>
          <a:off x="165734" y="1241423"/>
          <a:ext cx="11894720" cy="5614736"/>
        </p:xfrm>
        <a:graphic>
          <a:graphicData uri="http://schemas.openxmlformats.org/drawingml/2006/table">
            <a:tbl>
              <a:tblPr/>
              <a:tblGrid>
                <a:gridCol w="1850026">
                  <a:extLst>
                    <a:ext uri="{9D8B030D-6E8A-4147-A177-3AD203B41FA5}">
                      <a16:colId xmlns:a16="http://schemas.microsoft.com/office/drawing/2014/main" val="828922028"/>
                    </a:ext>
                  </a:extLst>
                </a:gridCol>
                <a:gridCol w="1956758">
                  <a:extLst>
                    <a:ext uri="{9D8B030D-6E8A-4147-A177-3AD203B41FA5}">
                      <a16:colId xmlns:a16="http://schemas.microsoft.com/office/drawing/2014/main" val="24113497"/>
                    </a:ext>
                  </a:extLst>
                </a:gridCol>
                <a:gridCol w="1956758">
                  <a:extLst>
                    <a:ext uri="{9D8B030D-6E8A-4147-A177-3AD203B41FA5}">
                      <a16:colId xmlns:a16="http://schemas.microsoft.com/office/drawing/2014/main" val="1236606708"/>
                    </a:ext>
                  </a:extLst>
                </a:gridCol>
                <a:gridCol w="1956758">
                  <a:extLst>
                    <a:ext uri="{9D8B030D-6E8A-4147-A177-3AD203B41FA5}">
                      <a16:colId xmlns:a16="http://schemas.microsoft.com/office/drawing/2014/main" val="2946541063"/>
                    </a:ext>
                  </a:extLst>
                </a:gridCol>
                <a:gridCol w="2110928">
                  <a:extLst>
                    <a:ext uri="{9D8B030D-6E8A-4147-A177-3AD203B41FA5}">
                      <a16:colId xmlns:a16="http://schemas.microsoft.com/office/drawing/2014/main" val="268278487"/>
                    </a:ext>
                  </a:extLst>
                </a:gridCol>
                <a:gridCol w="2063492">
                  <a:extLst>
                    <a:ext uri="{9D8B030D-6E8A-4147-A177-3AD203B41FA5}">
                      <a16:colId xmlns:a16="http://schemas.microsoft.com/office/drawing/2014/main" val="2581695300"/>
                    </a:ext>
                  </a:extLst>
                </a:gridCol>
              </a:tblGrid>
              <a:tr h="227633">
                <a:tc>
                  <a:txBody>
                    <a:bodyPr/>
                    <a:lstStyle/>
                    <a:p>
                      <a:pPr algn="ctr" fontAlgn="ctr"/>
                      <a:r>
                        <a:rPr lang="en-IN" sz="1100" b="1"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Case 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Case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Case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Case 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Case 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168438"/>
                  </a:ext>
                </a:extLst>
              </a:tr>
              <a:tr h="157175">
                <a:tc>
                  <a:txBody>
                    <a:bodyPr/>
                    <a:lstStyle/>
                    <a:p>
                      <a:pPr algn="l" fontAlgn="ctr"/>
                      <a:r>
                        <a:rPr lang="en-IN" sz="1100" b="0" i="0" u="none" strike="noStrike">
                          <a:solidFill>
                            <a:srgbClr val="000000"/>
                          </a:solidFill>
                          <a:effectLst/>
                          <a:latin typeface="Calibri" panose="020F0502020204030204" pitchFamily="34" charset="0"/>
                        </a:rPr>
                        <a:t>Veh Reg. number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AP39 UL 3516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AP39 UJ 5499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AP39 UK 7629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0199699"/>
                  </a:ext>
                </a:extLst>
              </a:tr>
              <a:tr h="157175">
                <a:tc>
                  <a:txBody>
                    <a:bodyPr/>
                    <a:lstStyle/>
                    <a:p>
                      <a:pPr algn="l" fontAlgn="ctr"/>
                      <a:r>
                        <a:rPr lang="en-IN" sz="1100" b="0" i="0" u="none" strike="noStrike">
                          <a:solidFill>
                            <a:srgbClr val="000000"/>
                          </a:solidFill>
                          <a:effectLst/>
                          <a:latin typeface="Calibri" panose="020F0502020204030204" pitchFamily="34" charset="0"/>
                        </a:rPr>
                        <a:t>Chassis number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MB1JJVLD5NRPE3726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MB1XEVLD4PRNF6978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MB1H3LHD7PPJW9333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MB1JJLHD4NRDB3606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MB1JJLHD3NRDB6691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8228737"/>
                  </a:ext>
                </a:extLst>
              </a:tr>
              <a:tr h="157175">
                <a:tc>
                  <a:txBody>
                    <a:bodyPr/>
                    <a:lstStyle/>
                    <a:p>
                      <a:pPr algn="l" fontAlgn="ctr"/>
                      <a:r>
                        <a:rPr lang="en-IN" sz="1100" b="0" i="0" u="none" strike="noStrike">
                          <a:solidFill>
                            <a:srgbClr val="000000"/>
                          </a:solidFill>
                          <a:effectLst/>
                          <a:latin typeface="Calibri" panose="020F0502020204030204" pitchFamily="34" charset="0"/>
                        </a:rPr>
                        <a:t>Engine number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NPEZ703918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PNEZ700342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PJPZ121204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NDHZ425523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NDHZ426943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5881336"/>
                  </a:ext>
                </a:extLst>
              </a:tr>
              <a:tr h="157175">
                <a:tc>
                  <a:txBody>
                    <a:bodyPr/>
                    <a:lstStyle/>
                    <a:p>
                      <a:pPr algn="l" fontAlgn="ctr"/>
                      <a:r>
                        <a:rPr lang="en-IN" sz="1100" b="0" i="0" u="none" strike="noStrike">
                          <a:solidFill>
                            <a:srgbClr val="000000"/>
                          </a:solidFill>
                          <a:effectLst/>
                          <a:latin typeface="Calibri" panose="020F0502020204030204" pitchFamily="34" charset="0"/>
                        </a:rPr>
                        <a:t>Engine Type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A4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A4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H6-4V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H6-4V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H6-4V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3233806"/>
                  </a:ext>
                </a:extLst>
              </a:tr>
              <a:tr h="157175">
                <a:tc>
                  <a:txBody>
                    <a:bodyPr/>
                    <a:lstStyle/>
                    <a:p>
                      <a:pPr algn="l" fontAlgn="ctr"/>
                      <a:r>
                        <a:rPr lang="en-IN" sz="1100" b="0" i="0" u="none" strike="noStrike">
                          <a:solidFill>
                            <a:srgbClr val="000000"/>
                          </a:solidFill>
                          <a:effectLst/>
                          <a:latin typeface="Calibri" panose="020F0502020204030204" pitchFamily="34" charset="0"/>
                        </a:rPr>
                        <a:t>CBN number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CTN352522B0005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CTN482529B0005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CTU282516B0002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CTU352522B0007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CTU352522B0007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9066539"/>
                  </a:ext>
                </a:extLst>
              </a:tr>
              <a:tr h="157175">
                <a:tc>
                  <a:txBody>
                    <a:bodyPr/>
                    <a:lstStyle/>
                    <a:p>
                      <a:pPr algn="l" fontAlgn="ctr"/>
                      <a:r>
                        <a:rPr lang="en-IN" sz="1100" b="0" i="0" u="none" strike="noStrike">
                          <a:solidFill>
                            <a:srgbClr val="000000"/>
                          </a:solidFill>
                          <a:effectLst/>
                          <a:latin typeface="Calibri" panose="020F0502020204030204" pitchFamily="34" charset="0"/>
                        </a:rPr>
                        <a:t>DOS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06-Jan-23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31-Mar-23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26-Jun-23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30-Sep-22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18-Nov-22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1468446"/>
                  </a:ext>
                </a:extLst>
              </a:tr>
              <a:tr h="157175">
                <a:tc>
                  <a:txBody>
                    <a:bodyPr/>
                    <a:lstStyle/>
                    <a:p>
                      <a:pPr algn="l" fontAlgn="ctr"/>
                      <a:r>
                        <a:rPr lang="en-US" sz="1100" b="0" i="0" u="none" strike="noStrike">
                          <a:solidFill>
                            <a:srgbClr val="000000"/>
                          </a:solidFill>
                          <a:effectLst/>
                          <a:latin typeface="Calibri" panose="020F0502020204030204" pitchFamily="34" charset="0"/>
                        </a:rPr>
                        <a:t>Date of Setco clutch fitment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25-Jun-23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19-Jun-23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26-Jun-23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24-Jun-23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29-Jun-23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4531677"/>
                  </a:ext>
                </a:extLst>
              </a:tr>
              <a:tr h="157175">
                <a:tc>
                  <a:txBody>
                    <a:bodyPr/>
                    <a:lstStyle/>
                    <a:p>
                      <a:pPr algn="l" fontAlgn="ctr"/>
                      <a:r>
                        <a:rPr lang="en-IN" sz="1100" b="0" i="0" u="none" strike="noStrike">
                          <a:solidFill>
                            <a:srgbClr val="000000"/>
                          </a:solidFill>
                          <a:effectLst/>
                          <a:latin typeface="Calibri" panose="020F0502020204030204" pitchFamily="34" charset="0"/>
                        </a:rPr>
                        <a:t>Hours - Setco clutch fitment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1537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427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Setco fitted before delivery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2843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2124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7023810"/>
                  </a:ext>
                </a:extLst>
              </a:tr>
              <a:tr h="157175">
                <a:tc>
                  <a:txBody>
                    <a:bodyPr/>
                    <a:lstStyle/>
                    <a:p>
                      <a:pPr algn="l" fontAlgn="ctr"/>
                      <a:r>
                        <a:rPr lang="en-IN" sz="1100" b="0" i="0" u="none" strike="noStrike">
                          <a:solidFill>
                            <a:srgbClr val="000000"/>
                          </a:solidFill>
                          <a:effectLst/>
                          <a:latin typeface="Calibri" panose="020F0502020204030204" pitchFamily="34" charset="0"/>
                        </a:rPr>
                        <a:t>DOF (Setco clutch)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29-Jun-23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29-Jun-23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29-Jun-23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03-Jul-23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04-Jul-23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3402324"/>
                  </a:ext>
                </a:extLst>
              </a:tr>
              <a:tr h="157175">
                <a:tc>
                  <a:txBody>
                    <a:bodyPr/>
                    <a:lstStyle/>
                    <a:p>
                      <a:pPr algn="l" fontAlgn="ctr"/>
                      <a:r>
                        <a:rPr lang="en-IN" sz="1100" b="0" i="0" u="none" strike="noStrike">
                          <a:solidFill>
                            <a:srgbClr val="000000"/>
                          </a:solidFill>
                          <a:effectLst/>
                          <a:latin typeface="Calibri" panose="020F0502020204030204" pitchFamily="34" charset="0"/>
                        </a:rPr>
                        <a:t>Failure Hours (Setco clutch)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1588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488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39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2963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2168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5284188"/>
                  </a:ext>
                </a:extLst>
              </a:tr>
              <a:tr h="157175">
                <a:tc>
                  <a:txBody>
                    <a:bodyPr/>
                    <a:lstStyle/>
                    <a:p>
                      <a:pPr algn="l" fontAlgn="ctr"/>
                      <a:r>
                        <a:rPr lang="en-US" sz="1100" b="0" i="0" u="none" strike="noStrike">
                          <a:solidFill>
                            <a:srgbClr val="000000"/>
                          </a:solidFill>
                          <a:effectLst/>
                          <a:latin typeface="Calibri" panose="020F0502020204030204" pitchFamily="34" charset="0"/>
                        </a:rPr>
                        <a:t>Hours covered by Setco clutch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51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61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44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1359172"/>
                  </a:ext>
                </a:extLst>
              </a:tr>
              <a:tr h="157175">
                <a:tc>
                  <a:txBody>
                    <a:bodyPr/>
                    <a:lstStyle/>
                    <a:p>
                      <a:pPr algn="l" fontAlgn="ctr"/>
                      <a:r>
                        <a:rPr lang="en-IN" sz="1100" b="0" i="0" u="none" strike="noStrike">
                          <a:solidFill>
                            <a:srgbClr val="000000"/>
                          </a:solidFill>
                          <a:effectLst/>
                          <a:latin typeface="Calibri" panose="020F0502020204030204" pitchFamily="34" charset="0"/>
                        </a:rPr>
                        <a:t>Location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AMPL - Kakinada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AMPL - Vijayawada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Jai Ambay Automobiles-Kangra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AMPL-Kakinada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AMPL - Srikakulam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1515648"/>
                  </a:ext>
                </a:extLst>
              </a:tr>
              <a:tr h="157175">
                <a:tc>
                  <a:txBody>
                    <a:bodyPr/>
                    <a:lstStyle/>
                    <a:p>
                      <a:pPr algn="l" fontAlgn="ctr"/>
                      <a:r>
                        <a:rPr lang="en-IN" sz="1100" b="0" i="0" u="none" strike="noStrike" dirty="0">
                          <a:solidFill>
                            <a:srgbClr val="000000"/>
                          </a:solidFill>
                          <a:effectLst/>
                          <a:latin typeface="Calibri" panose="020F0502020204030204" pitchFamily="34" charset="0"/>
                        </a:rPr>
                        <a:t>Disc S.No.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146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186 - Mfg month: K-05/23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356 - Mfg month: K-05/23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6458284"/>
                  </a:ext>
                </a:extLst>
              </a:tr>
              <a:tr h="1214039">
                <a:tc>
                  <a:txBody>
                    <a:bodyPr/>
                    <a:lstStyle/>
                    <a:p>
                      <a:pPr algn="l" fontAlgn="ctr"/>
                      <a:r>
                        <a:rPr lang="en-US" sz="1100" b="0" i="0" u="none" strike="noStrike" dirty="0">
                          <a:solidFill>
                            <a:srgbClr val="000000"/>
                          </a:solidFill>
                          <a:effectLst/>
                          <a:latin typeface="Calibri" panose="020F0502020204030204" pitchFamily="34" charset="0"/>
                        </a:rPr>
                        <a:t>Disc spin free value identification in disc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0.45</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0.36</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0.44</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57465"/>
                  </a:ext>
                </a:extLst>
              </a:tr>
              <a:tr h="357708">
                <a:tc>
                  <a:txBody>
                    <a:bodyPr/>
                    <a:lstStyle/>
                    <a:p>
                      <a:pPr algn="l" fontAlgn="ctr"/>
                      <a:r>
                        <a:rPr lang="en-IN" sz="1100" b="0" i="0" u="none" strike="noStrike">
                          <a:solidFill>
                            <a:srgbClr val="000000"/>
                          </a:solidFill>
                          <a:effectLst/>
                          <a:latin typeface="Calibri" panose="020F0502020204030204" pitchFamily="34" charset="0"/>
                        </a:rPr>
                        <a:t>Cover assy S.No.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1100" b="0" i="0" u="none" strike="noStrike">
                          <a:solidFill>
                            <a:srgbClr val="000000"/>
                          </a:solidFill>
                          <a:effectLst/>
                          <a:latin typeface="Calibri" panose="020F050202020403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1100" b="0" i="0" u="none" strike="noStrike">
                          <a:solidFill>
                            <a:srgbClr val="000000"/>
                          </a:solidFill>
                          <a:effectLst/>
                          <a:latin typeface="Calibri" panose="020F0502020204030204" pitchFamily="34" charset="0"/>
                        </a:rPr>
                        <a:t>397 - Mfg month: K05/23</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1100" b="0" i="0" u="none" strike="noStrike">
                          <a:solidFill>
                            <a:srgbClr val="000000"/>
                          </a:solidFill>
                          <a:effectLst/>
                          <a:latin typeface="Calibri" panose="020F0502020204030204" pitchFamily="34" charset="0"/>
                        </a:rPr>
                        <a:t>238 - Mfg month: K05/23</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2160797"/>
                  </a:ext>
                </a:extLst>
              </a:tr>
              <a:tr h="357708">
                <a:tc>
                  <a:txBody>
                    <a:bodyPr/>
                    <a:lstStyle/>
                    <a:p>
                      <a:pPr algn="l" fontAlgn="ctr"/>
                      <a:r>
                        <a:rPr lang="en-IN" sz="1100" b="0" i="0" u="none" strike="noStrike">
                          <a:solidFill>
                            <a:srgbClr val="000000"/>
                          </a:solidFill>
                          <a:effectLst/>
                          <a:latin typeface="Calibri" panose="020F0502020204030204" pitchFamily="34" charset="0"/>
                        </a:rPr>
                        <a:t>Flywheel Part number &amp; Make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B3F15002 (Manthri metallics)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B3F15002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1100" b="0" i="0" u="none" strike="noStrike">
                          <a:solidFill>
                            <a:srgbClr val="000000"/>
                          </a:solidFill>
                          <a:effectLst/>
                          <a:latin typeface="Calibri" panose="020F050202020403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1100" b="0" i="0" u="none" strike="noStrike">
                          <a:solidFill>
                            <a:srgbClr val="000000"/>
                          </a:solidFill>
                          <a:effectLst/>
                          <a:latin typeface="Calibri" panose="020F050202020403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1100" b="0" i="0" u="none" strike="noStrike">
                          <a:solidFill>
                            <a:srgbClr val="000000"/>
                          </a:solidFill>
                          <a:effectLst/>
                          <a:latin typeface="Calibri" panose="020F0502020204030204" pitchFamily="34" charset="0"/>
                        </a:rPr>
                        <a:t>B3F16003 (Padmavati castings)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3849528"/>
                  </a:ext>
                </a:extLst>
              </a:tr>
              <a:tr h="314350">
                <a:tc>
                  <a:txBody>
                    <a:bodyPr/>
                    <a:lstStyle/>
                    <a:p>
                      <a:pPr algn="l" fontAlgn="ctr"/>
                      <a:r>
                        <a:rPr lang="en-IN" sz="1100" b="0" i="0" u="none" strike="noStrike">
                          <a:solidFill>
                            <a:srgbClr val="000000"/>
                          </a:solidFill>
                          <a:effectLst/>
                          <a:latin typeface="Calibri" panose="020F0502020204030204" pitchFamily="34" charset="0"/>
                        </a:rPr>
                        <a:t>Application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Boulders / Blue Metal / Crusher Dust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Sand (River bed)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Sand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Sand (River bed)/ Blue metal/ Red soil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Sand (River bed)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7742419"/>
                  </a:ext>
                </a:extLst>
              </a:tr>
              <a:tr h="943048">
                <a:tc>
                  <a:txBody>
                    <a:bodyPr/>
                    <a:lstStyle/>
                    <a:p>
                      <a:pPr algn="l" fontAlgn="ctr"/>
                      <a:r>
                        <a:rPr lang="en-IN" sz="1100" b="0" i="0" u="none" strike="noStrike">
                          <a:solidFill>
                            <a:srgbClr val="000000"/>
                          </a:solidFill>
                          <a:effectLst/>
                          <a:latin typeface="Calibri" panose="020F0502020204030204" pitchFamily="34" charset="0"/>
                        </a:rPr>
                        <a:t>Operating route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Mulagapudi (Rowthalapudi) to Uppada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River bed to stock yard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Sand - Bullanka to Kakinada surounding</a:t>
                      </a:r>
                      <a:br>
                        <a:rPr lang="en-IN" sz="1100" b="0" i="0" u="none" strike="noStrike">
                          <a:solidFill>
                            <a:srgbClr val="000000"/>
                          </a:solidFill>
                          <a:effectLst/>
                          <a:latin typeface="Calibri" panose="020F0502020204030204" pitchFamily="34" charset="0"/>
                        </a:rPr>
                      </a:br>
                      <a:r>
                        <a:rPr lang="en-IN" sz="1100" b="0" i="0" u="none" strike="noStrike">
                          <a:solidFill>
                            <a:srgbClr val="000000"/>
                          </a:solidFill>
                          <a:effectLst/>
                          <a:latin typeface="Calibri" panose="020F0502020204030204" pitchFamily="34" charset="0"/>
                        </a:rPr>
                        <a:t>Blue metal - Rowthalpudi to Yanam</a:t>
                      </a:r>
                      <a:br>
                        <a:rPr lang="en-IN" sz="1100" b="0" i="0" u="none" strike="noStrike">
                          <a:solidFill>
                            <a:srgbClr val="000000"/>
                          </a:solidFill>
                          <a:effectLst/>
                          <a:latin typeface="Calibri" panose="020F0502020204030204" pitchFamily="34" charset="0"/>
                        </a:rPr>
                      </a:br>
                      <a:r>
                        <a:rPr lang="en-IN" sz="1100" b="0" i="0" u="none" strike="noStrike">
                          <a:solidFill>
                            <a:srgbClr val="000000"/>
                          </a:solidFill>
                          <a:effectLst/>
                          <a:latin typeface="Calibri" panose="020F0502020204030204" pitchFamily="34" charset="0"/>
                        </a:rPr>
                        <a:t>Red soil - Sourampalam to Kakinada surounding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Sand transportation to various part locations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581044704"/>
                  </a:ext>
                </a:extLst>
              </a:tr>
            </a:tbl>
          </a:graphicData>
        </a:graphic>
      </p:graphicFrame>
      <p:pic>
        <p:nvPicPr>
          <p:cNvPr id="11" name="Picture 10"/>
          <p:cNvPicPr>
            <a:picLocks noChangeAspect="1"/>
          </p:cNvPicPr>
          <p:nvPr/>
        </p:nvPicPr>
        <p:blipFill>
          <a:blip r:embed="rId2"/>
          <a:stretch>
            <a:fillRect/>
          </a:stretch>
        </p:blipFill>
        <p:spPr>
          <a:xfrm>
            <a:off x="5899918" y="3712127"/>
            <a:ext cx="2038350" cy="1120775"/>
          </a:xfrm>
          <a:prstGeom prst="rect">
            <a:avLst/>
          </a:prstGeom>
        </p:spPr>
      </p:pic>
      <p:pic>
        <p:nvPicPr>
          <p:cNvPr id="12" name="Picture 11"/>
          <p:cNvPicPr>
            <a:picLocks noChangeAspect="1"/>
          </p:cNvPicPr>
          <p:nvPr/>
        </p:nvPicPr>
        <p:blipFill rotWithShape="1">
          <a:blip r:embed="rId3"/>
          <a:srcRect t="15513"/>
          <a:stretch/>
        </p:blipFill>
        <p:spPr>
          <a:xfrm>
            <a:off x="8334542" y="3776517"/>
            <a:ext cx="1213719" cy="1056385"/>
          </a:xfrm>
          <a:prstGeom prst="rect">
            <a:avLst/>
          </a:prstGeom>
        </p:spPr>
      </p:pic>
      <p:pic>
        <p:nvPicPr>
          <p:cNvPr id="13" name="Picture 12"/>
          <p:cNvPicPr>
            <a:picLocks noChangeAspect="1"/>
          </p:cNvPicPr>
          <p:nvPr/>
        </p:nvPicPr>
        <p:blipFill>
          <a:blip r:embed="rId4"/>
          <a:stretch>
            <a:fillRect/>
          </a:stretch>
        </p:blipFill>
        <p:spPr>
          <a:xfrm>
            <a:off x="10064750" y="3807866"/>
            <a:ext cx="1832075" cy="1006274"/>
          </a:xfrm>
          <a:prstGeom prst="rect">
            <a:avLst/>
          </a:prstGeom>
        </p:spPr>
      </p:pic>
    </p:spTree>
    <p:extLst>
      <p:ext uri="{BB962C8B-B14F-4D97-AF65-F5344CB8AC3E}">
        <p14:creationId xmlns:p14="http://schemas.microsoft.com/office/powerpoint/2010/main" val="178839499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DEE26D5C61E2B42B63761096BAEAE78" ma:contentTypeVersion="17" ma:contentTypeDescription="Create a new document." ma:contentTypeScope="" ma:versionID="35922bb1319ff6244ac6b06922e594b9">
  <xsd:schema xmlns:xsd="http://www.w3.org/2001/XMLSchema" xmlns:xs="http://www.w3.org/2001/XMLSchema" xmlns:p="http://schemas.microsoft.com/office/2006/metadata/properties" xmlns:ns2="d31e0a95-96b0-4411-a18f-e4fd582fb3ee" xmlns:ns3="6ba8794d-3c15-4947-888c-3ef7f0f56fa7" targetNamespace="http://schemas.microsoft.com/office/2006/metadata/properties" ma:root="true" ma:fieldsID="8134f081a61b03706c9ba332b52c17a1" ns2:_="" ns3:_="">
    <xsd:import namespace="d31e0a95-96b0-4411-a18f-e4fd582fb3ee"/>
    <xsd:import namespace="6ba8794d-3c15-4947-888c-3ef7f0f56fa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1e0a95-96b0-4411-a18f-e4fd582fb3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92505fa-fe31-4319-891a-6f90768357a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ba8794d-3c15-4947-888c-3ef7f0f56fa7"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3c8b0432-b299-4f93-862d-ce8eed9c82da}" ma:internalName="TaxCatchAll" ma:showField="CatchAllData" ma:web="6ba8794d-3c15-4947-888c-3ef7f0f56fa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6ba8794d-3c15-4947-888c-3ef7f0f56fa7">
      <UserInfo>
        <DisplayName>Raguraman P (CQ – Product Quality)</DisplayName>
        <AccountId>22</AccountId>
        <AccountType/>
      </UserInfo>
      <UserInfo>
        <DisplayName>Jeyaprakash B (CQ- Field Quality)</DisplayName>
        <AccountId>7</AccountId>
        <AccountType/>
      </UserInfo>
      <UserInfo>
        <DisplayName>Naveen L Kumar ( CQ – Field Quality )</DisplayName>
        <AccountId>16</AccountId>
        <AccountType/>
      </UserInfo>
      <UserInfo>
        <DisplayName>Lijin C (CQ – Field Quality)</DisplayName>
        <AccountId>31</AccountId>
        <AccountType/>
      </UserInfo>
      <UserInfo>
        <DisplayName>Bharani Perumal P T (CQ – Supplier Quality)</DisplayName>
        <AccountId>90</AccountId>
        <AccountType/>
      </UserInfo>
    </SharedWithUsers>
    <lcf76f155ced4ddcb4097134ff3c332f xmlns="d31e0a95-96b0-4411-a18f-e4fd582fb3ee">
      <Terms xmlns="http://schemas.microsoft.com/office/infopath/2007/PartnerControls"/>
    </lcf76f155ced4ddcb4097134ff3c332f>
    <TaxCatchAll xmlns="6ba8794d-3c15-4947-888c-3ef7f0f56fa7" xsi:nil="true"/>
  </documentManagement>
</p:properties>
</file>

<file path=customXml/itemProps1.xml><?xml version="1.0" encoding="utf-8"?>
<ds:datastoreItem xmlns:ds="http://schemas.openxmlformats.org/officeDocument/2006/customXml" ds:itemID="{B0946A92-D552-4BE0-9420-88833A78BF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1e0a95-96b0-4411-a18f-e4fd582fb3ee"/>
    <ds:schemaRef ds:uri="6ba8794d-3c15-4947-888c-3ef7f0f56f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4A5FBCF-BE95-410C-9F32-202A35A8F47C}">
  <ds:schemaRefs>
    <ds:schemaRef ds:uri="http://schemas.microsoft.com/sharepoint/v3/contenttype/forms"/>
  </ds:schemaRefs>
</ds:datastoreItem>
</file>

<file path=customXml/itemProps3.xml><?xml version="1.0" encoding="utf-8"?>
<ds:datastoreItem xmlns:ds="http://schemas.openxmlformats.org/officeDocument/2006/customXml" ds:itemID="{D0D98048-54E1-4F79-B5B7-EFE88547132B}">
  <ds:schemaRefs>
    <ds:schemaRef ds:uri="http://schemas.microsoft.com/office/infopath/2007/PartnerControls"/>
    <ds:schemaRef ds:uri="http://purl.org/dc/elements/1.1/"/>
    <ds:schemaRef ds:uri="6ba8794d-3c15-4947-888c-3ef7f0f56fa7"/>
    <ds:schemaRef ds:uri="http://schemas.microsoft.com/office/2006/metadata/properties"/>
    <ds:schemaRef ds:uri="d31e0a95-96b0-4411-a18f-e4fd582fb3ee"/>
    <ds:schemaRef ds:uri="http://purl.org/dc/terms/"/>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47237</TotalTime>
  <Words>4466</Words>
  <Application>Microsoft Office PowerPoint</Application>
  <PresentationFormat>Widescreen</PresentationFormat>
  <Paragraphs>1211</Paragraphs>
  <Slides>34</Slides>
  <Notes>4</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Rajesh Kumar R (CQ – Field Quality)</dc:creator>
  <cp:lastModifiedBy>Rajesh Kumar R (CQ – Field Quality)</cp:lastModifiedBy>
  <cp:revision>5286</cp:revision>
  <cp:lastPrinted>2017-04-17T05:14:31Z</cp:lastPrinted>
  <dcterms:created xsi:type="dcterms:W3CDTF">2017-04-10T16:07:56Z</dcterms:created>
  <dcterms:modified xsi:type="dcterms:W3CDTF">2023-08-09T13:22:22Z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0x0101008A3765A9809BA44D9A6FF570A98B47B5</vt:lpwstr>
  </property>
  <property fmtid="{D5CDD505-2E9C-101B-9397-08002B2CF9AE}" pid="3" name="MediaServiceImageTags">
    <vt:lpwstr/>
  </property>
</Properties>
</file>